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9144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SJITdsTze0&amp;t=2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Bonjour! Je m’appelle…  (Nom, École etc.)</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Aujourd’hui, nous allons apprendre au sujet de comment se protéger du soleil</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44" name="Google Shape;144;p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‘’Est-ce que quelqu’un a déjà eu un coup de soleil?’’ Est-ce qu’il y avait de la douleur? Est-ce que vous vous sentais très bien?</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Nous sommes déjà familiers avec c’est quoi un coup de soleil . On voit Kim Kardashian qui montre son coup de soleil. On peut voir que sa peau est toute rouge, sauf qu’autour de ses yeux ou elle avait des lunettes de soleil.</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La photo à gauche montre comment certains coups de soleil peuvent causer sa peau à peler.</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Ça, c’est une chose qu’on veut vraiment éviter!</a:t>
            </a:r>
            <a:endParaRPr/>
          </a:p>
        </p:txBody>
      </p:sp>
      <p:sp>
        <p:nvSpPr>
          <p:cNvPr id="241" name="Google Shape;241;p1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756768177_0_16: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d756768177_0_1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200">
                <a:solidFill>
                  <a:schemeClr val="dk1"/>
                </a:solidFill>
                <a:latin typeface="Calibri"/>
                <a:ea typeface="Calibri"/>
                <a:cs typeface="Calibri"/>
                <a:sym typeface="Calibri"/>
              </a:rPr>
              <a:t>(Lisez </a:t>
            </a:r>
            <a:r>
              <a:rPr b="1" lang="en-US" sz="1200">
                <a:solidFill>
                  <a:schemeClr val="dk1"/>
                </a:solidFill>
                <a:latin typeface="Calibri"/>
                <a:ea typeface="Calibri"/>
                <a:cs typeface="Calibri"/>
                <a:sym typeface="Calibri"/>
              </a:rPr>
              <a:t>la diapo</a:t>
            </a:r>
            <a:r>
              <a:rPr b="1" lang="en-US" sz="1200">
                <a:solidFill>
                  <a:schemeClr val="dk1"/>
                </a:solidFill>
                <a:latin typeface="Calibri"/>
                <a:ea typeface="Calibri"/>
                <a:cs typeface="Calibri"/>
                <a:sym typeface="Calibri"/>
              </a:rPr>
              <a:t>)</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Si quelqu’un porte de l’écran solaire et atteint un coup de soleil, il y a 2 choses qui sont peut-être arrivées.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En premier, ils n’ont peut-être pas utilisé assez d’écran solaire. Vous pouvez toujours en mettre plus, il n’y a pas de limite!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Et deuxième, ils ont peut-être oublié de mettre plus de l’écran solaire après 2 heures. N’oubliez pas de le réappliquer!</a:t>
            </a: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d756768177_0_24: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d756768177_0_2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200">
                <a:solidFill>
                  <a:schemeClr val="dk1"/>
                </a:solidFill>
                <a:latin typeface="Calibri"/>
                <a:ea typeface="Calibri"/>
                <a:cs typeface="Calibri"/>
                <a:sym typeface="Calibri"/>
              </a:rPr>
              <a:t>(Lisez </a:t>
            </a:r>
            <a:r>
              <a:rPr b="1" lang="en-US" sz="1200">
                <a:solidFill>
                  <a:schemeClr val="dk1"/>
                </a:solidFill>
                <a:latin typeface="Calibri"/>
                <a:ea typeface="Calibri"/>
                <a:cs typeface="Calibri"/>
                <a:sym typeface="Calibri"/>
              </a:rPr>
              <a:t>la diapo</a:t>
            </a:r>
            <a:r>
              <a:rPr b="1" lang="en-US" sz="1200">
                <a:solidFill>
                  <a:schemeClr val="dk1"/>
                </a:solidFill>
                <a:latin typeface="Calibri"/>
                <a:ea typeface="Calibri"/>
                <a:cs typeface="Calibri"/>
                <a:sym typeface="Calibri"/>
              </a:rPr>
              <a:t>)</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Mais qu’est-ce qui arrive si on n’as pas de l’écran solaire?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Si vous n’avez pas de l’écran solaire avec toi, il y a encore plusieurs choses que vous pouvez faire pour te protéger contre le soleil. Vous  pouvez: </a:t>
            </a:r>
            <a:endParaRPr sz="1200">
              <a:solidFill>
                <a:schemeClr val="dk1"/>
              </a:solidFill>
              <a:latin typeface="Calibri"/>
              <a:ea typeface="Calibri"/>
              <a:cs typeface="Calibri"/>
              <a:sym typeface="Calibri"/>
            </a:endParaRPr>
          </a:p>
          <a:p>
            <a:pPr indent="0" lvl="0" marL="0" rtl="0" algn="l">
              <a:spcBef>
                <a:spcPts val="40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4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Éviter le soleil entre les temps de 10h à  16h (4pm) quand les rayons du soleil sont les plus puissants</a:t>
            </a:r>
            <a:endParaRPr sz="1200">
              <a:solidFill>
                <a:schemeClr val="dk1"/>
              </a:solidFill>
              <a:latin typeface="Calibri"/>
              <a:ea typeface="Calibri"/>
              <a:cs typeface="Calibri"/>
              <a:sym typeface="Calibri"/>
            </a:endParaRPr>
          </a:p>
          <a:p>
            <a:pPr indent="-304800" lvl="0" marL="457200" rtl="0" algn="just">
              <a:spcBef>
                <a:spcPts val="4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Se protéger en portant des manches longues, pantalons, lunettes de soleil et un chapeau  à larges bords.</a:t>
            </a:r>
            <a:endParaRPr sz="1200">
              <a:solidFill>
                <a:schemeClr val="dk1"/>
              </a:solidFill>
              <a:latin typeface="Calibri"/>
              <a:ea typeface="Calibri"/>
              <a:cs typeface="Calibri"/>
              <a:sym typeface="Calibri"/>
            </a:endParaRPr>
          </a:p>
          <a:p>
            <a:pPr indent="-304800" lvl="0" marL="457200" rtl="0" algn="just">
              <a:spcBef>
                <a:spcPts val="4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Trouver de l’ombre! Prendre une pause du soleil en trouvant un endroit à l’ombre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Est-ce que le bronzage est bon pour la santé? Noon</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Est-ce que quelqu’un sait c’est quoi un lit de bronzage?’’</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C’est un lit qui a des ampoules super puissantes d’UVA et UVB sous laquelle votre peau déveine plus foncées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Certaines personnes pensent qu’à cause qu’ils ne sont pas le vrai soleil, que ces lits sont plus sécuritaires. Ce n’est pas vrai du tout! Utiliser un lit de bronzage avant l’âge de </a:t>
            </a:r>
            <a:r>
              <a:rPr b="1" lang="en-US" sz="1100">
                <a:solidFill>
                  <a:schemeClr val="dk1"/>
                </a:solidFill>
                <a:latin typeface="Calibri"/>
                <a:ea typeface="Calibri"/>
                <a:cs typeface="Calibri"/>
                <a:sym typeface="Calibri"/>
              </a:rPr>
              <a:t>35 ans</a:t>
            </a:r>
            <a:r>
              <a:rPr lang="en-US" sz="1100">
                <a:solidFill>
                  <a:schemeClr val="dk1"/>
                </a:solidFill>
                <a:latin typeface="Calibri"/>
                <a:ea typeface="Calibri"/>
                <a:cs typeface="Calibri"/>
                <a:sym typeface="Calibri"/>
              </a:rPr>
              <a:t> augmente vos chances de développer le cancer de la peau par </a:t>
            </a:r>
            <a:r>
              <a:rPr b="1" lang="en-US" sz="1100">
                <a:solidFill>
                  <a:schemeClr val="dk1"/>
                </a:solidFill>
                <a:latin typeface="Calibri"/>
                <a:ea typeface="Calibri"/>
                <a:cs typeface="Calibri"/>
                <a:sym typeface="Calibri"/>
              </a:rPr>
              <a:t>soixante-quinze</a:t>
            </a:r>
            <a:r>
              <a:rPr lang="en-US" sz="1100">
                <a:solidFill>
                  <a:schemeClr val="dk1"/>
                </a:solidFill>
                <a:latin typeface="Calibri"/>
                <a:ea typeface="Calibri"/>
                <a:cs typeface="Calibri"/>
                <a:sym typeface="Calibri"/>
              </a:rPr>
              <a:t> pourcent! Donc, j’espère que vous choisissez tous de ne JAMAIS utiliser un lit de bronzage.</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Dans certains pays, les lits de bronzage sont interdits!</a:t>
            </a:r>
            <a:endParaRPr/>
          </a:p>
        </p:txBody>
      </p:sp>
      <p:sp>
        <p:nvSpPr>
          <p:cNvPr id="267" name="Google Shape;267;p1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756768177_0_193:notes"/>
          <p:cNvSpPr/>
          <p:nvPr>
            <p:ph idx="2" type="sldImg"/>
          </p:nvPr>
        </p:nvSpPr>
        <p:spPr>
          <a:xfrm>
            <a:off x="1828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d756768177_0_193:notes"/>
          <p:cNvSpPr txBox="1"/>
          <p:nvPr>
            <p:ph idx="1" type="body"/>
          </p:nvPr>
        </p:nvSpPr>
        <p:spPr>
          <a:xfrm>
            <a:off x="914400" y="3300413"/>
            <a:ext cx="73152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100"/>
              <a:buNone/>
            </a:pPr>
            <a:r>
              <a:rPr lang="en-US">
                <a:solidFill>
                  <a:schemeClr val="dk1"/>
                </a:solidFill>
                <a:latin typeface="Calibri"/>
                <a:ea typeface="Calibri"/>
                <a:cs typeface="Calibri"/>
                <a:sym typeface="Calibri"/>
              </a:rPr>
              <a:t>(Introduisez la vidéo) </a:t>
            </a:r>
            <a:r>
              <a:rPr lang="en-US">
                <a:solidFill>
                  <a:schemeClr val="dk1"/>
                </a:solidFill>
              </a:rPr>
              <a:t>Maintenant, nous allons visionner une vidéo de comment l’écran solaire fonctionne.</a:t>
            </a:r>
            <a:endParaRPr>
              <a:solidFill>
                <a:schemeClr val="dk1"/>
              </a:solidFill>
            </a:endParaRPr>
          </a:p>
          <a:p>
            <a:pPr indent="0" lvl="0" marL="0" rtl="0" algn="l">
              <a:spcBef>
                <a:spcPts val="0"/>
              </a:spcBef>
              <a:spcAft>
                <a:spcPts val="0"/>
              </a:spcAft>
              <a:buClr>
                <a:srgbClr val="000000"/>
              </a:buClr>
              <a:buSzPts val="1400"/>
              <a:buFont typeface="Arial"/>
              <a:buNone/>
            </a:pPr>
            <a:r>
              <a:rPr lang="en-US"/>
              <a:t>Malheureusement, c’est en anglais, mais j’ai inclus des </a:t>
            </a:r>
            <a:r>
              <a:rPr b="1" lang="en-US"/>
              <a:t>sous titres</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a:solidFill>
                  <a:schemeClr val="dk1"/>
                </a:solidFill>
                <a:latin typeface="Calibri"/>
                <a:ea typeface="Calibri"/>
                <a:cs typeface="Calibri"/>
                <a:sym typeface="Calibri"/>
              </a:rPr>
              <a:t>Cette vidéo est au sujet de comment l’écran solaire fonctionne. Il explique aussi comment les </a:t>
            </a:r>
            <a:r>
              <a:rPr lang="en-US">
                <a:solidFill>
                  <a:schemeClr val="dk1"/>
                </a:solidFill>
                <a:latin typeface="Calibri"/>
                <a:ea typeface="Calibri"/>
                <a:cs typeface="Calibri"/>
                <a:sym typeface="Calibri"/>
              </a:rPr>
              <a:t>rayons</a:t>
            </a:r>
            <a:r>
              <a:rPr lang="en-US">
                <a:solidFill>
                  <a:schemeClr val="dk1"/>
                </a:solidFill>
                <a:latin typeface="Calibri"/>
                <a:ea typeface="Calibri"/>
                <a:cs typeface="Calibri"/>
                <a:sym typeface="Calibri"/>
              </a:rPr>
              <a:t> UV affectent notre peau.</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(Mettez votre microphone sur muet pendant la vidéo afin d’éviter l’echo)</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u="sng">
                <a:solidFill>
                  <a:srgbClr val="0563C1"/>
                </a:solidFill>
                <a:latin typeface="Calibri"/>
                <a:ea typeface="Calibri"/>
                <a:cs typeface="Calibri"/>
                <a:sym typeface="Calibri"/>
                <a:hlinkClick r:id="rId2">
                  <a:extLst>
                    <a:ext uri="{A12FA001-AC4F-418D-AE19-62706E023703}">
                      <ahyp:hlinkClr val="tx"/>
                    </a:ext>
                  </a:extLst>
                </a:hlinkClick>
              </a:rPr>
              <a:t>https://www.youtube.com/watch?v=ZSJITdsTze0&amp;t=2s</a:t>
            </a:r>
            <a:r>
              <a:rPr lang="en-US">
                <a:solidFill>
                  <a:schemeClr val="dk1"/>
                </a:solidFill>
                <a:latin typeface="Calibri"/>
                <a:ea typeface="Calibri"/>
                <a:cs typeface="Calibri"/>
                <a:sym typeface="Calibri"/>
              </a:rPr>
              <a:t> (Lien Youtube link si ça ne fonctionne pas)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6" name="Google Shape;276;gd756768177_0_193: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Diapo de transition- Bonne chance de voir si les élèves ont des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Est-ce qu’il y a des questions par rapport à l’écran solaire avant qu’on continue avec un autre sujet?</a:t>
            </a:r>
            <a:endParaRPr/>
          </a:p>
        </p:txBody>
      </p:sp>
      <p:sp>
        <p:nvSpPr>
          <p:cNvPr id="283" name="Google Shape;283;p1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756768177_0_282:notes"/>
          <p:cNvSpPr/>
          <p:nvPr>
            <p:ph idx="2" type="sldImg"/>
          </p:nvPr>
        </p:nvSpPr>
        <p:spPr>
          <a:xfrm>
            <a:off x="1828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d756768177_0_282:notes"/>
          <p:cNvSpPr txBox="1"/>
          <p:nvPr>
            <p:ph idx="1" type="body"/>
          </p:nvPr>
        </p:nvSpPr>
        <p:spPr>
          <a:xfrm>
            <a:off x="914400" y="3300413"/>
            <a:ext cx="73152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latin typeface="Calibri"/>
                <a:ea typeface="Calibri"/>
                <a:cs typeface="Calibri"/>
                <a:sym typeface="Calibri"/>
              </a:rPr>
              <a:t>(Lisez la diapo)</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latin typeface="Calibri"/>
                <a:ea typeface="Calibri"/>
                <a:cs typeface="Calibri"/>
                <a:sym typeface="Calibri"/>
              </a:rPr>
              <a:t>Nous allons apprendre au sujet des graines de beauté (Moles)</a:t>
            </a:r>
            <a:endParaRPr sz="1200">
              <a:latin typeface="Calibri"/>
              <a:ea typeface="Calibri"/>
              <a:cs typeface="Calibri"/>
              <a:sym typeface="Calibri"/>
            </a:endParaRPr>
          </a:p>
          <a:p>
            <a:pPr indent="0" lvl="0" marL="0" rtl="0" algn="l">
              <a:spcBef>
                <a:spcPts val="40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Donc, si vous avez une nouvelle graine de beauté comme adulte, et c’est suspect, vous devez aller consulter un médecin.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‘’Mais comment est-ce qu’on sait si une graine de beauté est suspecte?’’</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(Utilisez le mot ‘suspect’ au lieu de ‘mauvais’ ou ‘cancer’ car ça donne aux élèves une meilleure compréhension du fait que pas toutes les graines de beauté sont du cancer de la peau)</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p:txBody>
      </p:sp>
      <p:sp>
        <p:nvSpPr>
          <p:cNvPr id="291" name="Google Shape;291;gd756768177_0_282: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On utiliser un outile qui s’appelle les ABCDE du dépistage précoce</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Le dépistage précoce (lorsqu’on découvre qu’on a le cancer tôt)  est très important quand ça vient au cancer de la peau à cause que le plus tôt que vous le trouvez, le plus facile c'est à l’éliminer. En fait, si vous découvrez une graine de beauté suspecte et que vous consultez un médecin immédiatement, vous avez une chance de 99%  d’avoir du traitement efficace. Cependant, si vous ne consultez pas un médecin, et que cette graine de beauté est en fait le cancer de la peau, ça se peut que vous ayez besoin de la chirurgie ou de la chimiothérapie.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Donc, ce qu’on a besoin de faire est de vérifier nos corps au moins une fois par mois pour de nouvelles graines de beauté. On a besoin de vérifier partout. On vérifie derrière nos oreilles, entre nos orteils et même sur nos dos.</a:t>
            </a:r>
            <a:endParaRPr sz="1200">
              <a:solidFill>
                <a:schemeClr val="dk1"/>
              </a:solidFill>
              <a:latin typeface="Calibri"/>
              <a:ea typeface="Calibri"/>
              <a:cs typeface="Calibri"/>
              <a:sym typeface="Calibri"/>
            </a:endParaRPr>
          </a:p>
        </p:txBody>
      </p:sp>
      <p:sp>
        <p:nvSpPr>
          <p:cNvPr id="298" name="Google Shape;298;p23: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A est pour asymétrie</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Est-ce que quelqu’un sait qu’est-ce que le mot symétrique veut-dire?</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Si vous pliez  une graine de beauté à moitié et que les deux côtés sont égaux, ça veut dire que c’est symétrique et donc sécuritaire.</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Mais, si vous le pliez en moitié et ce n’est pas égal, ça veut dire que c’est asymétrique, ce qui est plus suspect.</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highlight>
                  <a:schemeClr val="lt1"/>
                </a:highlight>
                <a:latin typeface="Calibri"/>
                <a:ea typeface="Calibri"/>
                <a:cs typeface="Calibri"/>
                <a:sym typeface="Calibri"/>
              </a:rPr>
              <a:t>Cependant;</a:t>
            </a:r>
            <a:endParaRPr b="1"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Si vous avez une graine de beauté comme dans la photo, </a:t>
            </a:r>
            <a:r>
              <a:rPr b="1" lang="en-US" sz="1100">
                <a:solidFill>
                  <a:schemeClr val="dk1"/>
                </a:solidFill>
                <a:highlight>
                  <a:schemeClr val="lt1"/>
                </a:highlight>
                <a:latin typeface="Calibri"/>
                <a:ea typeface="Calibri"/>
                <a:cs typeface="Calibri"/>
                <a:sym typeface="Calibri"/>
              </a:rPr>
              <a:t>et que vous l’avez eue toute ta vie et ce n’est jamais changé</a:t>
            </a:r>
            <a:r>
              <a:rPr lang="en-US" sz="1100">
                <a:solidFill>
                  <a:schemeClr val="dk1"/>
                </a:solidFill>
                <a:highlight>
                  <a:schemeClr val="lt1"/>
                </a:highlight>
                <a:latin typeface="Calibri"/>
                <a:ea typeface="Calibri"/>
                <a:cs typeface="Calibri"/>
                <a:sym typeface="Calibri"/>
              </a:rPr>
              <a:t>, c’est encore sécuritaire.’’</a:t>
            </a:r>
            <a:endParaRPr sz="1100">
              <a:solidFill>
                <a:schemeClr val="dk1"/>
              </a:solidFill>
              <a:highlight>
                <a:schemeClr val="lt1"/>
              </a:highlight>
              <a:latin typeface="Calibri"/>
              <a:ea typeface="Calibri"/>
              <a:cs typeface="Calibri"/>
              <a:sym typeface="Calibri"/>
            </a:endParaRPr>
          </a:p>
        </p:txBody>
      </p:sp>
      <p:sp>
        <p:nvSpPr>
          <p:cNvPr id="306" name="Google Shape;306;p25: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On est aussi à la recherche pour des bords égaux</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On veut voir des graines de beauté avec des bords égaux et réguliers comme dans la photo au lieu des bords inégaux comme dans la deuxième. Les bords inégaux sont plus suspects.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highlight>
                  <a:schemeClr val="lt1"/>
                </a:highlight>
                <a:latin typeface="Calibri"/>
                <a:ea typeface="Calibri"/>
                <a:cs typeface="Calibri"/>
                <a:sym typeface="Calibri"/>
              </a:rPr>
              <a:t>Cependant;</a:t>
            </a:r>
            <a:endParaRPr b="1"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Si vous avez une graine de beauté comme dans la photo, </a:t>
            </a:r>
            <a:r>
              <a:rPr b="1" lang="en-US" sz="1100">
                <a:solidFill>
                  <a:schemeClr val="dk1"/>
                </a:solidFill>
                <a:highlight>
                  <a:schemeClr val="lt1"/>
                </a:highlight>
                <a:latin typeface="Calibri"/>
                <a:ea typeface="Calibri"/>
                <a:cs typeface="Calibri"/>
                <a:sym typeface="Calibri"/>
              </a:rPr>
              <a:t>et que vous l’avez eue toute ta vie et ce n’est jamais changé</a:t>
            </a:r>
            <a:r>
              <a:rPr lang="en-US" sz="1100">
                <a:solidFill>
                  <a:schemeClr val="dk1"/>
                </a:solidFill>
                <a:highlight>
                  <a:schemeClr val="lt1"/>
                </a:highlight>
                <a:latin typeface="Calibri"/>
                <a:ea typeface="Calibri"/>
                <a:cs typeface="Calibri"/>
                <a:sym typeface="Calibri"/>
              </a:rPr>
              <a:t>, c’est encore sécuritaire.’’</a:t>
            </a:r>
            <a:endParaRPr sz="1100">
              <a:solidFill>
                <a:schemeClr val="dk1"/>
              </a:solidFill>
              <a:latin typeface="Calibri"/>
              <a:ea typeface="Calibri"/>
              <a:cs typeface="Calibri"/>
              <a:sym typeface="Calibri"/>
            </a:endParaRPr>
          </a:p>
        </p:txBody>
      </p:sp>
      <p:sp>
        <p:nvSpPr>
          <p:cNvPr id="318" name="Google Shape;318;p26: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Aujourd’hui nous allons apprendre au sujet de…</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(Lis la Diapo)</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153" name="Google Shape;153;p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La troisième indice est la couleur</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Les graines de beauté peuvent être toutes sortes de couleurs d’un brun roux, à brun foncé et même violet. Mais tant qu’ils sont seulement une couleur, ils sont sécuritaires. (Pointez à deux différentes parties de votre corps pour représenter ce qui est dit)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Cependant, si ta graine de beauté est comme la deuxième photo, avec deux couleurs ou plus, </a:t>
            </a:r>
            <a:r>
              <a:rPr b="1" lang="en-US" sz="1100">
                <a:solidFill>
                  <a:schemeClr val="dk1"/>
                </a:solidFill>
                <a:latin typeface="Calibri"/>
                <a:ea typeface="Calibri"/>
                <a:cs typeface="Calibri"/>
                <a:sym typeface="Calibri"/>
              </a:rPr>
              <a:t>c’est très suspect et tu dois consulter un médecin.</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31" name="Google Shape;331;p27: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‘’On veut avoir un diamètre de moins de 6mm. On peut utiliser une gomme à effacer pour le mesurer. Si tu prends la gomme à effacer de ton crayon et le mets par-dessus de la graine de beauté et ça le couvre à entier; ça veut dire que c’est moins de 6mm, ce qui est sécuritaire.</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Mais, si tu mets la gomme à effacer de ton crayon par-dessus de la graine de beauté, et ça ne couvre pas tout, cela veut dire que c’est plus que 6mm, </a:t>
            </a:r>
            <a:r>
              <a:rPr b="1" lang="en-US" sz="1100">
                <a:solidFill>
                  <a:schemeClr val="dk1"/>
                </a:solidFill>
                <a:latin typeface="Calibri"/>
                <a:ea typeface="Calibri"/>
                <a:cs typeface="Calibri"/>
                <a:sym typeface="Calibri"/>
              </a:rPr>
              <a:t>ce qui est plus suspect.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highlight>
                  <a:schemeClr val="lt1"/>
                </a:highlight>
                <a:latin typeface="Calibri"/>
                <a:ea typeface="Calibri"/>
                <a:cs typeface="Calibri"/>
                <a:sym typeface="Calibri"/>
              </a:rPr>
              <a:t>Cependant;</a:t>
            </a:r>
            <a:endParaRPr b="1" sz="11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Si vous avez une graine de beauté comme dans la photo, </a:t>
            </a:r>
            <a:r>
              <a:rPr b="1" lang="en-US" sz="1100">
                <a:solidFill>
                  <a:schemeClr val="dk1"/>
                </a:solidFill>
                <a:highlight>
                  <a:schemeClr val="lt1"/>
                </a:highlight>
                <a:latin typeface="Calibri"/>
                <a:ea typeface="Calibri"/>
                <a:cs typeface="Calibri"/>
                <a:sym typeface="Calibri"/>
              </a:rPr>
              <a:t>et que vous l’avez eue toute ta vie et ce n’est jamais chang</a:t>
            </a:r>
            <a:r>
              <a:rPr lang="en-US" sz="1100">
                <a:solidFill>
                  <a:schemeClr val="dk1"/>
                </a:solidFill>
                <a:highlight>
                  <a:schemeClr val="lt1"/>
                </a:highlight>
                <a:latin typeface="Calibri"/>
                <a:ea typeface="Calibri"/>
                <a:cs typeface="Calibri"/>
                <a:sym typeface="Calibri"/>
              </a:rPr>
              <a:t>é, c’est encore sécuritaire.’’</a:t>
            </a:r>
            <a:endParaRPr sz="1100">
              <a:solidFill>
                <a:schemeClr val="dk1"/>
              </a:solidFill>
              <a:latin typeface="Calibri"/>
              <a:ea typeface="Calibri"/>
              <a:cs typeface="Calibri"/>
              <a:sym typeface="Calibri"/>
            </a:endParaRPr>
          </a:p>
        </p:txBody>
      </p:sp>
      <p:sp>
        <p:nvSpPr>
          <p:cNvPr id="345" name="Google Shape;345;p28: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La dernière indice est E pour évolution.</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‘’Maintenant, on doit regarder les graines de beauté qu’on a toujours eues. Peut-être que maintenant ils sont comme la première photo. Ensuite, on passe tout l’été, on fait toutes les choses qu’on fait normalement à l’extérieur.Quand tu reviens à l’école, la graine de beauté est comme celle dans la troisième photo. C’est plus grand, une forme différente ou une couleur différente. Ces changements à la graine de beauté sont</a:t>
            </a:r>
            <a:r>
              <a:rPr b="1" lang="en-US" sz="1100">
                <a:solidFill>
                  <a:schemeClr val="dk1"/>
                </a:solidFill>
                <a:latin typeface="Calibri"/>
                <a:ea typeface="Calibri"/>
                <a:cs typeface="Calibri"/>
                <a:sym typeface="Calibri"/>
              </a:rPr>
              <a:t> très suspects et tu dois consulter un médecin</a:t>
            </a:r>
            <a:r>
              <a:rPr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Si tu vois n’importe quel changement de la </a:t>
            </a:r>
            <a:r>
              <a:rPr b="1" lang="en-US" sz="1100">
                <a:solidFill>
                  <a:schemeClr val="dk1"/>
                </a:solidFill>
                <a:latin typeface="Calibri"/>
                <a:ea typeface="Calibri"/>
                <a:cs typeface="Calibri"/>
                <a:sym typeface="Calibri"/>
              </a:rPr>
              <a:t>taille</a:t>
            </a:r>
            <a:r>
              <a:rPr lang="en-US" sz="1100">
                <a:solidFill>
                  <a:schemeClr val="dk1"/>
                </a:solidFill>
                <a:latin typeface="Calibri"/>
                <a:ea typeface="Calibri"/>
                <a:cs typeface="Calibri"/>
                <a:sym typeface="Calibri"/>
              </a:rPr>
              <a:t> d’une graine de beauté, la </a:t>
            </a:r>
            <a:r>
              <a:rPr b="1" lang="en-US" sz="1100">
                <a:solidFill>
                  <a:schemeClr val="dk1"/>
                </a:solidFill>
                <a:latin typeface="Calibri"/>
                <a:ea typeface="Calibri"/>
                <a:cs typeface="Calibri"/>
                <a:sym typeface="Calibri"/>
              </a:rPr>
              <a:t>forme</a:t>
            </a:r>
            <a:r>
              <a:rPr lang="en-US" sz="1100">
                <a:solidFill>
                  <a:schemeClr val="dk1"/>
                </a:solidFill>
                <a:latin typeface="Calibri"/>
                <a:ea typeface="Calibri"/>
                <a:cs typeface="Calibri"/>
                <a:sym typeface="Calibri"/>
              </a:rPr>
              <a:t> ou </a:t>
            </a:r>
            <a:r>
              <a:rPr b="1" lang="en-US" sz="1100">
                <a:solidFill>
                  <a:schemeClr val="dk1"/>
                </a:solidFill>
                <a:latin typeface="Calibri"/>
                <a:ea typeface="Calibri"/>
                <a:cs typeface="Calibri"/>
                <a:sym typeface="Calibri"/>
              </a:rPr>
              <a:t>couleur</a:t>
            </a:r>
            <a:r>
              <a:rPr lang="en-US" sz="1100">
                <a:solidFill>
                  <a:schemeClr val="dk1"/>
                </a:solidFill>
                <a:latin typeface="Calibri"/>
                <a:ea typeface="Calibri"/>
                <a:cs typeface="Calibri"/>
                <a:sym typeface="Calibri"/>
              </a:rPr>
              <a:t>, tu devrais vraiment consulter un médecin à cause que ça peut être un signe du cancer de la peau.</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p>
        </p:txBody>
      </p:sp>
      <p:sp>
        <p:nvSpPr>
          <p:cNvPr id="360" name="Google Shape;360;p29: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0c6b2a4964_0_179:notes"/>
          <p:cNvSpPr txBox="1"/>
          <p:nvPr>
            <p:ph idx="1" type="body"/>
          </p:nvPr>
        </p:nvSpPr>
        <p:spPr>
          <a:xfrm>
            <a:off x="914400" y="3300413"/>
            <a:ext cx="7315200" cy="27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313131"/>
                </a:solidFill>
                <a:highlight>
                  <a:srgbClr val="FFFFFF"/>
                </a:highlight>
              </a:rPr>
              <a:t>La dernière chose à mentionner est que le cancer de la peau peut sembler différent chez les personnes qui ont la peau plus foncée.</a:t>
            </a:r>
            <a:endParaRPr>
              <a:solidFill>
                <a:srgbClr val="31313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313131"/>
              </a:solidFill>
              <a:highlight>
                <a:srgbClr val="FFFFFF"/>
              </a:highlight>
            </a:endParaRPr>
          </a:p>
          <a:p>
            <a:pPr indent="0" lvl="0" marL="0" rtl="0" algn="l">
              <a:spcBef>
                <a:spcPts val="0"/>
              </a:spcBef>
              <a:spcAft>
                <a:spcPts val="0"/>
              </a:spcAft>
              <a:buClr>
                <a:schemeClr val="dk1"/>
              </a:buClr>
              <a:buSzPts val="1400"/>
              <a:buFont typeface="Arial"/>
              <a:buNone/>
            </a:pPr>
            <a:r>
              <a:rPr b="1" lang="en-US" sz="1200">
                <a:solidFill>
                  <a:schemeClr val="dk1"/>
                </a:solidFill>
                <a:latin typeface="Calibri"/>
                <a:ea typeface="Calibri"/>
                <a:cs typeface="Calibri"/>
                <a:sym typeface="Calibri"/>
              </a:rPr>
              <a:t>(Lisez la diapo)</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Le Cancer de la peau dans de la peau plus foncée développe souvent sur des parties du corps qui reçoivent moins de soleil, par exemple: sous le pied, bas de la jambe, les paumes  ou même sous un ongle.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(Demandez s’il y a des questions au sujet des graines de beauté ou le cancer de la peau avant de continuer)</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rgbClr val="31313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313131"/>
              </a:solidFill>
              <a:highlight>
                <a:srgbClr val="FFFFFF"/>
              </a:highlight>
            </a:endParaRPr>
          </a:p>
        </p:txBody>
      </p:sp>
      <p:sp>
        <p:nvSpPr>
          <p:cNvPr id="369" name="Google Shape;369;g20c6b2a4964_0_179:notes"/>
          <p:cNvSpPr/>
          <p:nvPr>
            <p:ph idx="2" type="sldImg"/>
          </p:nvPr>
        </p:nvSpPr>
        <p:spPr>
          <a:xfrm>
            <a:off x="1828800" y="857250"/>
            <a:ext cx="54864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Maintenant, on va jouer à un jeu ensemble.</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(Les élèves peuvent lever leurs mains s'ils pensent que la réponse est vraie, et ensuite les lever s’ils pensent que c’est faux)</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78" name="Google Shape;378;p4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d756768177_0_9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Vrai</a:t>
            </a:r>
            <a:r>
              <a:rPr lang="en-US" sz="1100">
                <a:solidFill>
                  <a:schemeClr val="dk1"/>
                </a:solidFill>
                <a:latin typeface="Calibri"/>
                <a:ea typeface="Calibri"/>
                <a:cs typeface="Calibri"/>
                <a:sym typeface="Calibri"/>
              </a:rPr>
              <a:t>. (Notez qu’en cliquant à la suivante, la réponse va </a:t>
            </a:r>
            <a:r>
              <a:rPr lang="en-US" sz="1100">
                <a:solidFill>
                  <a:schemeClr val="dk1"/>
                </a:solidFill>
                <a:latin typeface="Calibri"/>
                <a:ea typeface="Calibri"/>
                <a:cs typeface="Calibri"/>
                <a:sym typeface="Calibri"/>
              </a:rPr>
              <a:t>apparaître</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Mais est-ce qu’on met de l’écran solaire sur nos chiens?</a:t>
            </a:r>
            <a:r>
              <a:rPr lang="en-US" sz="1100">
                <a:solidFill>
                  <a:schemeClr val="dk1"/>
                </a:solidFill>
                <a:latin typeface="Calibri"/>
                <a:ea typeface="Calibri"/>
                <a:cs typeface="Calibri"/>
                <a:sym typeface="Calibri"/>
              </a:rPr>
              <a:t> Non, parce qu’ils peuvent le lécher et ça peut faire mal à leurs ventres.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Cependant, on peut les aider en les </a:t>
            </a:r>
            <a:r>
              <a:rPr lang="en-US" sz="1100">
                <a:solidFill>
                  <a:schemeClr val="dk1"/>
                </a:solidFill>
                <a:latin typeface="Calibri"/>
                <a:ea typeface="Calibri"/>
                <a:cs typeface="Calibri"/>
                <a:sym typeface="Calibri"/>
              </a:rPr>
              <a:t> garder à l’intérieur entre les heures de 10h et 16h (4pm), les garder </a:t>
            </a:r>
            <a:r>
              <a:rPr lang="en-US" sz="1100">
                <a:solidFill>
                  <a:schemeClr val="dk1"/>
                </a:solidFill>
                <a:latin typeface="Calibri"/>
                <a:ea typeface="Calibri"/>
                <a:cs typeface="Calibri"/>
                <a:sym typeface="Calibri"/>
              </a:rPr>
              <a:t>à l’ombre, les donner de l’eau et les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Et si ton chien te laisse, ils peuvent porter un chapeau et des lunettes de soleil!</a:t>
            </a:r>
            <a:endParaRPr/>
          </a:p>
        </p:txBody>
      </p:sp>
      <p:sp>
        <p:nvSpPr>
          <p:cNvPr id="385" name="Google Shape;385;gd756768177_0_94: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d756768177_0_8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Vrai</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Des couleurs plus claires </a:t>
            </a:r>
            <a:r>
              <a:rPr lang="en-US" sz="1100">
                <a:solidFill>
                  <a:schemeClr val="dk1"/>
                </a:solidFill>
                <a:latin typeface="Calibri"/>
                <a:ea typeface="Calibri"/>
                <a:cs typeface="Calibri"/>
                <a:sym typeface="Calibri"/>
              </a:rPr>
              <a:t>repoussent la lumière solaire hors de votre peau.</a:t>
            </a:r>
            <a:r>
              <a:rPr b="1" lang="en-US" sz="1100">
                <a:solidFill>
                  <a:schemeClr val="dk1"/>
                </a:solidFill>
                <a:latin typeface="Calibri"/>
                <a:ea typeface="Calibri"/>
                <a:cs typeface="Calibri"/>
                <a:sym typeface="Calibri"/>
              </a:rPr>
              <a:t> D'armures (tissages) plus serrées et un tissu épais, </a:t>
            </a:r>
            <a:r>
              <a:rPr lang="en-US" sz="1100">
                <a:solidFill>
                  <a:schemeClr val="dk1"/>
                </a:solidFill>
                <a:latin typeface="Calibri"/>
                <a:ea typeface="Calibri"/>
                <a:cs typeface="Calibri"/>
                <a:sym typeface="Calibri"/>
              </a:rPr>
              <a:t>tel que des jeans, offrent plus de protection.</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
        <p:nvSpPr>
          <p:cNvPr id="395" name="Google Shape;395;gd756768177_0_84: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d756768177_0_7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Vrai</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Vous pouvez  utiliser le chasse-moustiques et l’écran solaire, mais ils ne peuvent pas être mis en même temps. Assure-toi que vous </a:t>
            </a:r>
            <a:r>
              <a:rPr lang="en-US" sz="1100">
                <a:solidFill>
                  <a:schemeClr val="dk1"/>
                </a:solidFill>
                <a:latin typeface="Calibri"/>
                <a:ea typeface="Calibri"/>
                <a:cs typeface="Calibri"/>
                <a:sym typeface="Calibri"/>
              </a:rPr>
              <a:t>appliquez</a:t>
            </a:r>
            <a:r>
              <a:rPr lang="en-US" sz="1100">
                <a:solidFill>
                  <a:schemeClr val="dk1"/>
                </a:solidFill>
                <a:latin typeface="Calibri"/>
                <a:ea typeface="Calibri"/>
                <a:cs typeface="Calibri"/>
                <a:sym typeface="Calibri"/>
              </a:rPr>
              <a:t> le chasse-moustiques en premier, ensuite attendre le plus longtemps possible pour en mettre de l’écran solaire.</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05" name="Google Shape;405;gd756768177_0_74: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d756768177_0_6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Faux</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Les lits de bronzage utilisent de la </a:t>
            </a:r>
            <a:r>
              <a:rPr b="1" lang="en-US" sz="1100">
                <a:solidFill>
                  <a:schemeClr val="dk1"/>
                </a:solidFill>
                <a:latin typeface="Calibri"/>
                <a:ea typeface="Calibri"/>
                <a:cs typeface="Calibri"/>
                <a:sym typeface="Calibri"/>
              </a:rPr>
              <a:t>lumière UVA et UVB</a:t>
            </a:r>
            <a:r>
              <a:rPr lang="en-US" sz="1100">
                <a:solidFill>
                  <a:schemeClr val="dk1"/>
                </a:solidFill>
                <a:latin typeface="Calibri"/>
                <a:ea typeface="Calibri"/>
                <a:cs typeface="Calibri"/>
                <a:sym typeface="Calibri"/>
              </a:rPr>
              <a:t>, qui sont tous les deux liés au cancer de la peau</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L’organisation mondiale de la santé a classifié les lits de bronzage comme étant autant mauvais que le </a:t>
            </a:r>
            <a:r>
              <a:rPr b="1" lang="en-US" sz="1100">
                <a:solidFill>
                  <a:schemeClr val="dk1"/>
                </a:solidFill>
                <a:latin typeface="Calibri"/>
                <a:ea typeface="Calibri"/>
                <a:cs typeface="Calibri"/>
                <a:sym typeface="Calibri"/>
              </a:rPr>
              <a:t>tabagisme (des cigarettes</a:t>
            </a:r>
            <a:r>
              <a:rPr lang="en-US" sz="1100">
                <a:solidFill>
                  <a:schemeClr val="dk1"/>
                </a:solidFill>
                <a:latin typeface="Calibri"/>
                <a:ea typeface="Calibri"/>
                <a:cs typeface="Calibri"/>
                <a:sym typeface="Calibri"/>
              </a:rPr>
              <a:t>) et </a:t>
            </a:r>
            <a:r>
              <a:rPr b="1" lang="en-US" sz="1100">
                <a:solidFill>
                  <a:schemeClr val="dk1"/>
                </a:solidFill>
                <a:latin typeface="Calibri"/>
                <a:ea typeface="Calibri"/>
                <a:cs typeface="Calibri"/>
                <a:sym typeface="Calibri"/>
              </a:rPr>
              <a:t>raticide</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(Vous pouvez aussi mentionner comment les lits de bronzage sont bannis sans certains pays, par exemple l’Australie ou les taux de cancer de la peau sont hauts)</a:t>
            </a:r>
            <a:endParaRPr sz="1100">
              <a:solidFill>
                <a:schemeClr val="dk1"/>
              </a:solidFill>
              <a:latin typeface="Calibri"/>
              <a:ea typeface="Calibri"/>
              <a:cs typeface="Calibri"/>
              <a:sym typeface="Calibri"/>
            </a:endParaRPr>
          </a:p>
        </p:txBody>
      </p:sp>
      <p:sp>
        <p:nvSpPr>
          <p:cNvPr id="415" name="Google Shape;415;gd756768177_0_65: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d756768177_0_5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Faux</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Toutes les formes de bronzage ou des coups de soleil sont des formes de dommage. Et le dommage ne vas pas nous protéger contre plus de dommage ou le cancer de la peau.</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(Info Extra: Aller au soleil avec un bronzage est équivalent à porter de l’écran solaire avec un SPF de 3 ou 4, ce qui n’est pas de tout assez)</a:t>
            </a:r>
            <a:endParaRPr/>
          </a:p>
        </p:txBody>
      </p:sp>
      <p:sp>
        <p:nvSpPr>
          <p:cNvPr id="425" name="Google Shape;425;gd756768177_0_56: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On va voir ce qu’on connaît déjà au sujet du cancer de la peau… Levez vos mains si vous pensez que le cancer de la peau viens du soleil?</a:t>
            </a:r>
            <a:endParaRPr sz="115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(En cliquant sur cette diapo, les bonnes réponses vont être soulignées en allant à travers de la liste. Les réponses sont: le soleil, les rayons ultraviolets, les lits de bronzage et les mutations d’ ADN)</a:t>
            </a:r>
            <a:endParaRPr sz="115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100">
              <a:solidFill>
                <a:schemeClr val="dk1"/>
              </a:solidFill>
              <a:latin typeface="Calibri"/>
              <a:ea typeface="Calibri"/>
              <a:cs typeface="Calibri"/>
              <a:sym typeface="Calibri"/>
            </a:endParaRPr>
          </a:p>
        </p:txBody>
      </p:sp>
      <p:sp>
        <p:nvSpPr>
          <p:cNvPr id="162" name="Google Shape;162;p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Vrai</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Tout le monde est à risque peu importe la teint de peau! Tout le monde devrait pratiquer de la sécurité au soleil.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
        <p:nvSpPr>
          <p:cNvPr id="435" name="Google Shape;435;p4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d756768177_0_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 </a:t>
            </a:r>
            <a:r>
              <a:rPr b="1" lang="en-US" sz="1100">
                <a:solidFill>
                  <a:schemeClr val="dk1"/>
                </a:solidFill>
                <a:latin typeface="Calibri"/>
                <a:ea typeface="Calibri"/>
                <a:cs typeface="Calibri"/>
                <a:sym typeface="Calibri"/>
              </a:rPr>
              <a:t>Faux</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Jusqu’à quatre-vingts pour cent du rayonnement ultraviolet peuvent passer à travers des nuages.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En fait, vous devriez pratiquer de la sécurité au soleil lorsque vous allez dehors pour plus que 15 minutes.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
        <p:nvSpPr>
          <p:cNvPr id="445" name="Google Shape;445;gd756768177_0_32: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2580fc3d30_0_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 </a:t>
            </a:r>
            <a:r>
              <a:rPr b="1" lang="en-US" sz="1100">
                <a:solidFill>
                  <a:schemeClr val="dk1"/>
                </a:solidFill>
                <a:latin typeface="Calibri"/>
                <a:ea typeface="Calibri"/>
                <a:cs typeface="Calibri"/>
                <a:sym typeface="Calibri"/>
              </a:rPr>
              <a:t>Faux</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La neige peut réfléchir jusqu’à quatre-veignt dix (90%) des rayons UV.</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En fait, vous pouvez recevoir la gelure (frostbite) et un coup de soleil la même journée.   C’est pour cette raison que nous devons nous protéger du froid et du soleil en même temps.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(Alternative: La bonne chose en hiver est que vous êtes déjà couverts avec des vêtements parce que ça fait froid. Mais, il faut se  rappeler de protéger tout le peau qui n'est pas couvert)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455" name="Google Shape;455;g12580fc3d30_0_13: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(Lisez la diapo)</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 On est à la recherche de l’écran avec quelque chose d’autre de spéciale…. Est-ce que quelqu’un se souvient?’’</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Réponse: Hydrofuge! Vous pensez peut-être qu’il est seulement nécessaire d’utiliser l’écran solaire hydrofuge pendant que vous nagez, mais c’est aussi utile contre la transpiration. L’écran solaire hydrofuge te </a:t>
            </a:r>
            <a:r>
              <a:rPr lang="en-US" sz="1100">
                <a:solidFill>
                  <a:schemeClr val="dk1"/>
                </a:solidFill>
                <a:latin typeface="Calibri"/>
                <a:ea typeface="Calibri"/>
                <a:cs typeface="Calibri"/>
                <a:sym typeface="Calibri"/>
              </a:rPr>
              <a:t>protège</a:t>
            </a:r>
            <a:r>
              <a:rPr lang="en-US" sz="1100">
                <a:solidFill>
                  <a:schemeClr val="dk1"/>
                </a:solidFill>
                <a:latin typeface="Calibri"/>
                <a:ea typeface="Calibri"/>
                <a:cs typeface="Calibri"/>
                <a:sym typeface="Calibri"/>
              </a:rPr>
              <a:t> aussi d’être enlevé lors de la transpiration.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
        <p:nvSpPr>
          <p:cNvPr id="466" name="Google Shape;466;p4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(Dernière diapo)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Est-ce que vous avez des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 vous ne connaissez pas la réponse, n’essayez pas de deviner. Dites-leur de demander à leurs parents, de faire une recherche Google à la fin de la journée ou de demander à leur médecin la prochaine fois qu’ils le verront)</a:t>
            </a:r>
            <a:endParaRPr/>
          </a:p>
        </p:txBody>
      </p:sp>
      <p:sp>
        <p:nvSpPr>
          <p:cNvPr id="476" name="Google Shape;476;p5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5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5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756768177_0_0: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756768177_0_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700"/>
              <a:buFont typeface="Lucida Sans"/>
              <a:buNone/>
            </a:pPr>
            <a:r>
              <a:rPr b="1" lang="en-US">
                <a:solidFill>
                  <a:schemeClr val="dk1"/>
                </a:solidFill>
                <a:latin typeface="Calibri"/>
                <a:ea typeface="Calibri"/>
                <a:cs typeface="Calibri"/>
                <a:sym typeface="Calibri"/>
              </a:rPr>
              <a:t>(Lisez </a:t>
            </a:r>
            <a:r>
              <a:rPr b="1" lang="en-US">
                <a:solidFill>
                  <a:schemeClr val="dk1"/>
                </a:solidFill>
                <a:latin typeface="Calibri"/>
                <a:ea typeface="Calibri"/>
                <a:cs typeface="Calibri"/>
                <a:sym typeface="Calibri"/>
              </a:rPr>
              <a:t>la diapo</a:t>
            </a:r>
            <a:r>
              <a:rPr b="1" lang="en-US">
                <a:solidFill>
                  <a:schemeClr val="dk1"/>
                </a:solidFill>
                <a:latin typeface="Calibri"/>
                <a:ea typeface="Calibri"/>
                <a:cs typeface="Calibri"/>
                <a:sym typeface="Calibri"/>
              </a:rPr>
              <a:t>)</a:t>
            </a:r>
            <a:endParaRPr b="1">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(Lisez </a:t>
            </a:r>
            <a:r>
              <a:rPr b="1" lang="en-US" sz="1100">
                <a:solidFill>
                  <a:schemeClr val="dk1"/>
                </a:solidFill>
                <a:latin typeface="Calibri"/>
                <a:ea typeface="Calibri"/>
                <a:cs typeface="Calibri"/>
                <a:sym typeface="Calibri"/>
              </a:rPr>
              <a:t>la diapo</a:t>
            </a:r>
            <a:r>
              <a:rPr b="1" lang="en-US" sz="1100">
                <a:solidFill>
                  <a:schemeClr val="dk1"/>
                </a:solidFill>
                <a:latin typeface="Calibri"/>
                <a:ea typeface="Calibri"/>
                <a:cs typeface="Calibri"/>
                <a:sym typeface="Calibri"/>
              </a:rPr>
              <a:t>)</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Ça se peut que des personnes ayant la peau plus foncée ne reçoivent pas autant facilement un coup de soleil que les personnes avec de la peau plus pâle, mais </a:t>
            </a:r>
            <a:r>
              <a:rPr b="1" lang="en-US" sz="1100" u="sng">
                <a:solidFill>
                  <a:schemeClr val="dk1"/>
                </a:solidFill>
                <a:latin typeface="Calibri"/>
                <a:ea typeface="Calibri"/>
                <a:cs typeface="Calibri"/>
                <a:sym typeface="Calibri"/>
              </a:rPr>
              <a:t>tout le monde </a:t>
            </a:r>
            <a:r>
              <a:rPr lang="en-US" sz="1100">
                <a:solidFill>
                  <a:schemeClr val="dk1"/>
                </a:solidFill>
                <a:latin typeface="Calibri"/>
                <a:ea typeface="Calibri"/>
                <a:cs typeface="Calibri"/>
                <a:sym typeface="Calibri"/>
              </a:rPr>
              <a:t>doit protéger leur peau. Peu importe la couleur de ta peau, tout le monde devrait porter de l’écran solaire.</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Calibri"/>
              <a:ea typeface="Calibri"/>
              <a:cs typeface="Calibri"/>
              <a:sym typeface="Calibri"/>
            </a:endParaRPr>
          </a:p>
        </p:txBody>
      </p:sp>
      <p:sp>
        <p:nvSpPr>
          <p:cNvPr id="182" name="Google Shape;182;p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(Lisez </a:t>
            </a:r>
            <a:r>
              <a:rPr b="1" lang="en-US" sz="1100">
                <a:solidFill>
                  <a:schemeClr val="dk1"/>
                </a:solidFill>
                <a:latin typeface="Calibri"/>
                <a:ea typeface="Calibri"/>
                <a:cs typeface="Calibri"/>
                <a:sym typeface="Calibri"/>
              </a:rPr>
              <a:t>la diapo</a:t>
            </a:r>
            <a:r>
              <a:rPr b="1" lang="en-US" sz="1100">
                <a:solidFill>
                  <a:schemeClr val="dk1"/>
                </a:solidFill>
                <a:latin typeface="Calibri"/>
                <a:ea typeface="Calibri"/>
                <a:cs typeface="Calibri"/>
                <a:sym typeface="Calibri"/>
              </a:rPr>
              <a:t>)</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(Si vous pouvez </a:t>
            </a:r>
            <a:r>
              <a:rPr lang="en-US" sz="1100">
                <a:solidFill>
                  <a:schemeClr val="dk1"/>
                </a:solidFill>
                <a:latin typeface="Calibri"/>
                <a:ea typeface="Calibri"/>
                <a:cs typeface="Calibri"/>
                <a:sym typeface="Calibri"/>
              </a:rPr>
              <a:t>communiquer</a:t>
            </a:r>
            <a:r>
              <a:rPr lang="en-US" sz="1100">
                <a:solidFill>
                  <a:schemeClr val="dk1"/>
                </a:solidFill>
                <a:latin typeface="Calibri"/>
                <a:ea typeface="Calibri"/>
                <a:cs typeface="Calibri"/>
                <a:sym typeface="Calibri"/>
              </a:rPr>
              <a:t> avec la classe, vous pouvez demander si quelqu’un sait c’est quoi la mélanine)</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96" name="Google Shape;196;p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La Mélaine </a:t>
            </a:r>
            <a:r>
              <a:rPr b="1" lang="en-US" sz="1100">
                <a:solidFill>
                  <a:schemeClr val="dk1"/>
                </a:solidFill>
                <a:latin typeface="Calibri"/>
                <a:ea typeface="Calibri"/>
                <a:cs typeface="Calibri"/>
                <a:sym typeface="Calibri"/>
              </a:rPr>
              <a:t>est produit par les cellules de votre peau.</a:t>
            </a:r>
            <a:r>
              <a:rPr lang="en-US" sz="1100">
                <a:solidFill>
                  <a:schemeClr val="dk1"/>
                </a:solidFill>
                <a:latin typeface="Calibri"/>
                <a:ea typeface="Calibri"/>
                <a:cs typeface="Calibri"/>
                <a:sym typeface="Calibri"/>
              </a:rPr>
              <a:t> C’est ce qui donne vos cheveux et votre peau leur couleur. Ça devient foncé et te donne le bronzage pour essayer de te protéger du rayonnement UV du soleil. Cependant. Avoir un bronze veut dire que vous </a:t>
            </a:r>
            <a:r>
              <a:rPr b="1" lang="en-US" sz="1100">
                <a:solidFill>
                  <a:schemeClr val="dk1"/>
                </a:solidFill>
                <a:latin typeface="Calibri"/>
                <a:ea typeface="Calibri"/>
                <a:cs typeface="Calibri"/>
                <a:sym typeface="Calibri"/>
              </a:rPr>
              <a:t>avez déjà des dommages au soleil.</a:t>
            </a:r>
            <a:endParaRPr/>
          </a:p>
        </p:txBody>
      </p:sp>
      <p:sp>
        <p:nvSpPr>
          <p:cNvPr id="211" name="Google Shape;211;p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100">
                <a:solidFill>
                  <a:schemeClr val="dk1"/>
                </a:solidFill>
                <a:latin typeface="Calibri"/>
                <a:ea typeface="Calibri"/>
                <a:cs typeface="Calibri"/>
                <a:sym typeface="Calibri"/>
              </a:rPr>
              <a:t>(Lisez </a:t>
            </a:r>
            <a:r>
              <a:rPr b="1" lang="en-US" sz="1100">
                <a:solidFill>
                  <a:schemeClr val="dk1"/>
                </a:solidFill>
                <a:latin typeface="Calibri"/>
                <a:ea typeface="Calibri"/>
                <a:cs typeface="Calibri"/>
                <a:sym typeface="Calibri"/>
              </a:rPr>
              <a:t>la diapo</a:t>
            </a:r>
            <a:r>
              <a:rPr b="1" lang="en-US" sz="1100">
                <a:solidFill>
                  <a:schemeClr val="dk1"/>
                </a:solidFill>
                <a:latin typeface="Calibri"/>
                <a:ea typeface="Calibri"/>
                <a:cs typeface="Calibri"/>
                <a:sym typeface="Calibri"/>
              </a:rPr>
              <a:t>)</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Défois, le dommage du soleil n’est pas aussi évident. Dans la première photo, on peut voir que la fille n’a pas de bronzage; as de belle peau et n’as pas des graines de beauté sur le visage.</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Dans la deuxième photo, prise avec une caméra spéciale , on voit tous les endroits du visage qui sont endommagés par le soleil.</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(Si vous pouvez interagir avec la classe, demandez ‘ou sur son est-ce qu’elle a le plus de dommage?’ Réponse- nez)</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b="1" lang="en-US" sz="1100">
                <a:solidFill>
                  <a:schemeClr val="dk1"/>
                </a:solidFill>
                <a:latin typeface="Calibri"/>
                <a:ea typeface="Calibri"/>
                <a:cs typeface="Calibri"/>
                <a:sym typeface="Calibri"/>
              </a:rPr>
              <a:t>Donc, juste parce que vous ne le voyez pas ne veut pas dire qu’il n’est pas là.</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b="1" lang="en-US" sz="1100" u="sng">
                <a:solidFill>
                  <a:schemeClr val="dk1"/>
                </a:solidFill>
                <a:latin typeface="Calibri"/>
                <a:ea typeface="Calibri"/>
                <a:cs typeface="Calibri"/>
                <a:sym typeface="Calibri"/>
              </a:rPr>
              <a:t>“Cependant, avoir du dommage du soleil ne veut pas dire non plus que vous allez certainement développer du cancer de la peau.’’</a:t>
            </a:r>
            <a:endParaRPr b="1" sz="11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20" name="Google Shape;220;p1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Les personnes qui passent beaucoup de temps à l’extérieur sont plus à risque; des personnes comme des ouvriers de construction  ou des sauveteurs.</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Vous pouvez mettre vos réponses dans le chat.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Est-ce que quelqu’un peut me dire quelles d’autres emplois peuvent te mettre à plus de risques?... (réponses: fermiers, jardinières, etc.)</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Toutes ces personnes passent beaucoup de leur temps dehors, donc, ils doivent être plus prudents.</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29" name="Google Shape;229;p1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14" name="Shape 14"/>
        <p:cNvGrpSpPr/>
        <p:nvPr/>
      </p:nvGrpSpPr>
      <p:grpSpPr>
        <a:xfrm>
          <a:off x="0" y="0"/>
          <a:ext cx="0" cy="0"/>
          <a:chOff x="0" y="0"/>
          <a:chExt cx="0" cy="0"/>
        </a:xfrm>
      </p:grpSpPr>
      <p:sp>
        <p:nvSpPr>
          <p:cNvPr id="15" name="Google Shape;15;p2"/>
          <p:cNvSpPr txBox="1"/>
          <p:nvPr>
            <p:ph type="title"/>
          </p:nvPr>
        </p:nvSpPr>
        <p:spPr>
          <a:xfrm>
            <a:off x="2858039" y="249406"/>
            <a:ext cx="3427920" cy="635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000">
                <a:solidFill>
                  <a:srgbClr val="2DA2B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A8A8A"/>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A8A8A"/>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A8A8A"/>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A8A8A"/>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A8A8A"/>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A8A8A"/>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A8A8A"/>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A8A8A"/>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A8A8A"/>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A8A8A"/>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pic>
        <p:nvPicPr>
          <p:cNvPr id="19" name="Google Shape;19;p2"/>
          <p:cNvPicPr preferRelativeResize="0"/>
          <p:nvPr/>
        </p:nvPicPr>
        <p:blipFill rotWithShape="1">
          <a:blip r:embed="rId2">
            <a:alphaModFix/>
          </a:blip>
          <a:srcRect b="0" l="0" r="0" t="0"/>
          <a:stretch/>
        </p:blipFill>
        <p:spPr>
          <a:xfrm>
            <a:off x="1" y="0"/>
            <a:ext cx="2042574" cy="11807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12"/>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 name="Google Shape;75;p12"/>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76" name="Google Shape;76;p1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1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 name="Google Shape;81;p1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p1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14"/>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p14"/>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8" name="Google Shape;88;p1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p1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 name="Shape 91"/>
        <p:cNvGrpSpPr/>
        <p:nvPr/>
      </p:nvGrpSpPr>
      <p:grpSpPr>
        <a:xfrm>
          <a:off x="0" y="0"/>
          <a:ext cx="0" cy="0"/>
          <a:chOff x="0" y="0"/>
          <a:chExt cx="0" cy="0"/>
        </a:xfrm>
      </p:grpSpPr>
      <p:sp>
        <p:nvSpPr>
          <p:cNvPr id="92" name="Google Shape;92;p1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3" name="Google Shape;93;p15"/>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5"/>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p1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p1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1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p16"/>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16"/>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1" name="Google Shape;101;p16"/>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2" name="Google Shape;102;p16"/>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3" name="Google Shape;103;p16"/>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4" name="Google Shape;104;p1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1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17"/>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1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p1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1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1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1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6" name="Shape 116"/>
        <p:cNvGrpSpPr/>
        <p:nvPr/>
      </p:nvGrpSpPr>
      <p:grpSpPr>
        <a:xfrm>
          <a:off x="0" y="0"/>
          <a:ext cx="0" cy="0"/>
          <a:chOff x="0" y="0"/>
          <a:chExt cx="0" cy="0"/>
        </a:xfrm>
      </p:grpSpPr>
      <p:sp>
        <p:nvSpPr>
          <p:cNvPr id="117" name="Google Shape;117;p19"/>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8" name="Google Shape;118;p19"/>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19" name="Google Shape;119;p19"/>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20" name="Google Shape;120;p1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p1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3" name="Shape 123"/>
        <p:cNvGrpSpPr/>
        <p:nvPr/>
      </p:nvGrpSpPr>
      <p:grpSpPr>
        <a:xfrm>
          <a:off x="0" y="0"/>
          <a:ext cx="0" cy="0"/>
          <a:chOff x="0" y="0"/>
          <a:chExt cx="0" cy="0"/>
        </a:xfrm>
      </p:grpSpPr>
      <p:sp>
        <p:nvSpPr>
          <p:cNvPr id="124" name="Google Shape;124;p20"/>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5" name="Google Shape;125;p20"/>
          <p:cNvSpPr/>
          <p:nvPr>
            <p:ph idx="2" type="pic"/>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26" name="Google Shape;126;p20"/>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27" name="Google Shape;127;p2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sp>
        <p:nvSpPr>
          <p:cNvPr id="131" name="Google Shape;131;p21"/>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 name="Google Shape;132;p21"/>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3" name="Google Shape;133;p2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3"/>
          <p:cNvSpPr txBox="1"/>
          <p:nvPr>
            <p:ph type="title"/>
          </p:nvPr>
        </p:nvSpPr>
        <p:spPr>
          <a:xfrm>
            <a:off x="2858039" y="249406"/>
            <a:ext cx="3427920" cy="635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000">
                <a:solidFill>
                  <a:srgbClr val="2DA2B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body"/>
          </p:nvPr>
        </p:nvSpPr>
        <p:spPr>
          <a:xfrm>
            <a:off x="1209833" y="1657583"/>
            <a:ext cx="6724332" cy="22936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3600">
                <a:solidFill>
                  <a:srgbClr val="FF3300"/>
                </a:solidFill>
                <a:latin typeface="Trebuchet MS"/>
                <a:ea typeface="Trebuchet MS"/>
                <a:cs typeface="Trebuchet MS"/>
                <a:sym typeface="Trebuchet MS"/>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 name="Google Shape;23;p3"/>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A8A8A"/>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A8A8A"/>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A8A8A"/>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A8A8A"/>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A8A8A"/>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A8A8A"/>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A8A8A"/>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A8A8A"/>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A8A8A"/>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A8A8A"/>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6" name="Shape 136"/>
        <p:cNvGrpSpPr/>
        <p:nvPr/>
      </p:nvGrpSpPr>
      <p:grpSpPr>
        <a:xfrm>
          <a:off x="0" y="0"/>
          <a:ext cx="0" cy="0"/>
          <a:chOff x="0" y="0"/>
          <a:chExt cx="0" cy="0"/>
        </a:xfrm>
      </p:grpSpPr>
      <p:sp>
        <p:nvSpPr>
          <p:cNvPr id="137" name="Google Shape;137;p22"/>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p2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 name="Shape 26"/>
        <p:cNvGrpSpPr/>
        <p:nvPr/>
      </p:nvGrpSpPr>
      <p:grpSpPr>
        <a:xfrm>
          <a:off x="0" y="0"/>
          <a:ext cx="0" cy="0"/>
          <a:chOff x="0" y="0"/>
          <a:chExt cx="0" cy="0"/>
        </a:xfrm>
      </p:grpSpPr>
      <p:sp>
        <p:nvSpPr>
          <p:cNvPr id="27" name="Google Shape;27;p4"/>
          <p:cNvSpPr txBox="1"/>
          <p:nvPr>
            <p:ph type="ctrTitle"/>
          </p:nvPr>
        </p:nvSpPr>
        <p:spPr>
          <a:xfrm>
            <a:off x="1386517" y="249745"/>
            <a:ext cx="6370965" cy="635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000">
                <a:solidFill>
                  <a:srgbClr val="44B9E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1371600" y="3840480"/>
            <a:ext cx="64008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A8A8A"/>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A8A8A"/>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A8A8A"/>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A8A8A"/>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A8A8A"/>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A8A8A"/>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A8A8A"/>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A8A8A"/>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A8A8A"/>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A8A8A"/>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2" name="Shape 32"/>
        <p:cNvGrpSpPr/>
        <p:nvPr/>
      </p:nvGrpSpPr>
      <p:grpSpPr>
        <a:xfrm>
          <a:off x="0" y="0"/>
          <a:ext cx="0" cy="0"/>
          <a:chOff x="0" y="0"/>
          <a:chExt cx="0" cy="0"/>
        </a:xfrm>
      </p:grpSpPr>
      <p:sp>
        <p:nvSpPr>
          <p:cNvPr id="33" name="Google Shape;33;p5"/>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A8A8A"/>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a:solidFill>
                  <a:srgbClr val="8A8A8A"/>
                </a:solidFill>
                <a:latin typeface="Calibri"/>
                <a:ea typeface="Calibri"/>
                <a:cs typeface="Calibri"/>
                <a:sym typeface="Calibri"/>
              </a:defRPr>
            </a:lvl1pPr>
            <a:lvl2pPr indent="0" lvl="1" marL="38100" marR="0" algn="l">
              <a:lnSpc>
                <a:spcPct val="103333"/>
              </a:lnSpc>
              <a:spcBef>
                <a:spcPts val="0"/>
              </a:spcBef>
              <a:buNone/>
              <a:defRPr b="0" i="0" sz="1200">
                <a:solidFill>
                  <a:srgbClr val="8A8A8A"/>
                </a:solidFill>
                <a:latin typeface="Calibri"/>
                <a:ea typeface="Calibri"/>
                <a:cs typeface="Calibri"/>
                <a:sym typeface="Calibri"/>
              </a:defRPr>
            </a:lvl2pPr>
            <a:lvl3pPr indent="0" lvl="2" marL="38100" marR="0" algn="l">
              <a:lnSpc>
                <a:spcPct val="103333"/>
              </a:lnSpc>
              <a:spcBef>
                <a:spcPts val="0"/>
              </a:spcBef>
              <a:buNone/>
              <a:defRPr b="0" i="0" sz="1200">
                <a:solidFill>
                  <a:srgbClr val="8A8A8A"/>
                </a:solidFill>
                <a:latin typeface="Calibri"/>
                <a:ea typeface="Calibri"/>
                <a:cs typeface="Calibri"/>
                <a:sym typeface="Calibri"/>
              </a:defRPr>
            </a:lvl3pPr>
            <a:lvl4pPr indent="0" lvl="3" marL="38100" marR="0" algn="l">
              <a:lnSpc>
                <a:spcPct val="103333"/>
              </a:lnSpc>
              <a:spcBef>
                <a:spcPts val="0"/>
              </a:spcBef>
              <a:buNone/>
              <a:defRPr b="0" i="0" sz="1200">
                <a:solidFill>
                  <a:srgbClr val="8A8A8A"/>
                </a:solidFill>
                <a:latin typeface="Calibri"/>
                <a:ea typeface="Calibri"/>
                <a:cs typeface="Calibri"/>
                <a:sym typeface="Calibri"/>
              </a:defRPr>
            </a:lvl4pPr>
            <a:lvl5pPr indent="0" lvl="4" marL="38100" marR="0" algn="l">
              <a:lnSpc>
                <a:spcPct val="103333"/>
              </a:lnSpc>
              <a:spcBef>
                <a:spcPts val="0"/>
              </a:spcBef>
              <a:buNone/>
              <a:defRPr b="0" i="0" sz="1200">
                <a:solidFill>
                  <a:srgbClr val="8A8A8A"/>
                </a:solidFill>
                <a:latin typeface="Calibri"/>
                <a:ea typeface="Calibri"/>
                <a:cs typeface="Calibri"/>
                <a:sym typeface="Calibri"/>
              </a:defRPr>
            </a:lvl5pPr>
            <a:lvl6pPr indent="0" lvl="5" marL="38100" marR="0" algn="l">
              <a:lnSpc>
                <a:spcPct val="103333"/>
              </a:lnSpc>
              <a:spcBef>
                <a:spcPts val="0"/>
              </a:spcBef>
              <a:buNone/>
              <a:defRPr b="0" i="0" sz="1200">
                <a:solidFill>
                  <a:srgbClr val="8A8A8A"/>
                </a:solidFill>
                <a:latin typeface="Calibri"/>
                <a:ea typeface="Calibri"/>
                <a:cs typeface="Calibri"/>
                <a:sym typeface="Calibri"/>
              </a:defRPr>
            </a:lvl6pPr>
            <a:lvl7pPr indent="0" lvl="6" marL="38100" marR="0" algn="l">
              <a:lnSpc>
                <a:spcPct val="103333"/>
              </a:lnSpc>
              <a:spcBef>
                <a:spcPts val="0"/>
              </a:spcBef>
              <a:buNone/>
              <a:defRPr b="0" i="0" sz="1200">
                <a:solidFill>
                  <a:srgbClr val="8A8A8A"/>
                </a:solidFill>
                <a:latin typeface="Calibri"/>
                <a:ea typeface="Calibri"/>
                <a:cs typeface="Calibri"/>
                <a:sym typeface="Calibri"/>
              </a:defRPr>
            </a:lvl7pPr>
            <a:lvl8pPr indent="0" lvl="7" marL="38100" marR="0" algn="l">
              <a:lnSpc>
                <a:spcPct val="103333"/>
              </a:lnSpc>
              <a:spcBef>
                <a:spcPts val="0"/>
              </a:spcBef>
              <a:buNone/>
              <a:defRPr b="0" i="0" sz="1200">
                <a:solidFill>
                  <a:srgbClr val="8A8A8A"/>
                </a:solidFill>
                <a:latin typeface="Calibri"/>
                <a:ea typeface="Calibri"/>
                <a:cs typeface="Calibri"/>
                <a:sym typeface="Calibri"/>
              </a:defRPr>
            </a:lvl8pPr>
            <a:lvl9pPr indent="0" lvl="8" marL="38100" marR="0" algn="l">
              <a:lnSpc>
                <a:spcPct val="103333"/>
              </a:lnSpc>
              <a:spcBef>
                <a:spcPts val="0"/>
              </a:spcBef>
              <a:buNone/>
              <a:defRPr b="0" i="0" sz="1200">
                <a:solidFill>
                  <a:srgbClr val="8A8A8A"/>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6" name="Shape 36"/>
        <p:cNvGrpSpPr/>
        <p:nvPr/>
      </p:nvGrpSpPr>
      <p:grpSpPr>
        <a:xfrm>
          <a:off x="0" y="0"/>
          <a:ext cx="0" cy="0"/>
          <a:chOff x="0" y="0"/>
          <a:chExt cx="0" cy="0"/>
        </a:xfrm>
      </p:grpSpPr>
      <p:sp>
        <p:nvSpPr>
          <p:cNvPr id="37" name="Google Shape;37;p6"/>
          <p:cNvSpPr txBox="1"/>
          <p:nvPr>
            <p:ph type="title"/>
          </p:nvPr>
        </p:nvSpPr>
        <p:spPr>
          <a:xfrm>
            <a:off x="2858039" y="249406"/>
            <a:ext cx="3427920" cy="635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000">
                <a:solidFill>
                  <a:srgbClr val="2DA2B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45720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6"/>
          <p:cNvSpPr txBox="1"/>
          <p:nvPr>
            <p:ph idx="2" type="body"/>
          </p:nvPr>
        </p:nvSpPr>
        <p:spPr>
          <a:xfrm>
            <a:off x="470916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6"/>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A8A8A"/>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a:solidFill>
                  <a:srgbClr val="8A8A8A"/>
                </a:solidFill>
                <a:latin typeface="Calibri"/>
                <a:ea typeface="Calibri"/>
                <a:cs typeface="Calibri"/>
                <a:sym typeface="Calibri"/>
              </a:defRPr>
            </a:lvl1pPr>
            <a:lvl2pPr indent="0" lvl="1" marL="38100" marR="0" algn="l">
              <a:lnSpc>
                <a:spcPct val="103333"/>
              </a:lnSpc>
              <a:spcBef>
                <a:spcPts val="0"/>
              </a:spcBef>
              <a:buNone/>
              <a:defRPr b="0" i="0" sz="1200">
                <a:solidFill>
                  <a:srgbClr val="8A8A8A"/>
                </a:solidFill>
                <a:latin typeface="Calibri"/>
                <a:ea typeface="Calibri"/>
                <a:cs typeface="Calibri"/>
                <a:sym typeface="Calibri"/>
              </a:defRPr>
            </a:lvl2pPr>
            <a:lvl3pPr indent="0" lvl="2" marL="38100" marR="0" algn="l">
              <a:lnSpc>
                <a:spcPct val="103333"/>
              </a:lnSpc>
              <a:spcBef>
                <a:spcPts val="0"/>
              </a:spcBef>
              <a:buNone/>
              <a:defRPr b="0" i="0" sz="1200">
                <a:solidFill>
                  <a:srgbClr val="8A8A8A"/>
                </a:solidFill>
                <a:latin typeface="Calibri"/>
                <a:ea typeface="Calibri"/>
                <a:cs typeface="Calibri"/>
                <a:sym typeface="Calibri"/>
              </a:defRPr>
            </a:lvl3pPr>
            <a:lvl4pPr indent="0" lvl="3" marL="38100" marR="0" algn="l">
              <a:lnSpc>
                <a:spcPct val="103333"/>
              </a:lnSpc>
              <a:spcBef>
                <a:spcPts val="0"/>
              </a:spcBef>
              <a:buNone/>
              <a:defRPr b="0" i="0" sz="1200">
                <a:solidFill>
                  <a:srgbClr val="8A8A8A"/>
                </a:solidFill>
                <a:latin typeface="Calibri"/>
                <a:ea typeface="Calibri"/>
                <a:cs typeface="Calibri"/>
                <a:sym typeface="Calibri"/>
              </a:defRPr>
            </a:lvl4pPr>
            <a:lvl5pPr indent="0" lvl="4" marL="38100" marR="0" algn="l">
              <a:lnSpc>
                <a:spcPct val="103333"/>
              </a:lnSpc>
              <a:spcBef>
                <a:spcPts val="0"/>
              </a:spcBef>
              <a:buNone/>
              <a:defRPr b="0" i="0" sz="1200">
                <a:solidFill>
                  <a:srgbClr val="8A8A8A"/>
                </a:solidFill>
                <a:latin typeface="Calibri"/>
                <a:ea typeface="Calibri"/>
                <a:cs typeface="Calibri"/>
                <a:sym typeface="Calibri"/>
              </a:defRPr>
            </a:lvl5pPr>
            <a:lvl6pPr indent="0" lvl="5" marL="38100" marR="0" algn="l">
              <a:lnSpc>
                <a:spcPct val="103333"/>
              </a:lnSpc>
              <a:spcBef>
                <a:spcPts val="0"/>
              </a:spcBef>
              <a:buNone/>
              <a:defRPr b="0" i="0" sz="1200">
                <a:solidFill>
                  <a:srgbClr val="8A8A8A"/>
                </a:solidFill>
                <a:latin typeface="Calibri"/>
                <a:ea typeface="Calibri"/>
                <a:cs typeface="Calibri"/>
                <a:sym typeface="Calibri"/>
              </a:defRPr>
            </a:lvl6pPr>
            <a:lvl7pPr indent="0" lvl="6" marL="38100" marR="0" algn="l">
              <a:lnSpc>
                <a:spcPct val="103333"/>
              </a:lnSpc>
              <a:spcBef>
                <a:spcPts val="0"/>
              </a:spcBef>
              <a:buNone/>
              <a:defRPr b="0" i="0" sz="1200">
                <a:solidFill>
                  <a:srgbClr val="8A8A8A"/>
                </a:solidFill>
                <a:latin typeface="Calibri"/>
                <a:ea typeface="Calibri"/>
                <a:cs typeface="Calibri"/>
                <a:sym typeface="Calibri"/>
              </a:defRPr>
            </a:lvl7pPr>
            <a:lvl8pPr indent="0" lvl="7" marL="38100" marR="0" algn="l">
              <a:lnSpc>
                <a:spcPct val="103333"/>
              </a:lnSpc>
              <a:spcBef>
                <a:spcPts val="0"/>
              </a:spcBef>
              <a:buNone/>
              <a:defRPr b="0" i="0" sz="1200">
                <a:solidFill>
                  <a:srgbClr val="8A8A8A"/>
                </a:solidFill>
                <a:latin typeface="Calibri"/>
                <a:ea typeface="Calibri"/>
                <a:cs typeface="Calibri"/>
                <a:sym typeface="Calibri"/>
              </a:defRPr>
            </a:lvl8pPr>
            <a:lvl9pPr indent="0" lvl="8" marL="38100" marR="0" algn="l">
              <a:lnSpc>
                <a:spcPct val="103333"/>
              </a:lnSpc>
              <a:spcBef>
                <a:spcPts val="0"/>
              </a:spcBef>
              <a:buNone/>
              <a:defRPr b="0" i="0" sz="1200">
                <a:solidFill>
                  <a:srgbClr val="8A8A8A"/>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43" name="Shape 43"/>
        <p:cNvGrpSpPr/>
        <p:nvPr/>
      </p:nvGrpSpPr>
      <p:grpSpPr>
        <a:xfrm>
          <a:off x="0" y="0"/>
          <a:ext cx="0" cy="0"/>
          <a:chOff x="0" y="0"/>
          <a:chExt cx="0" cy="0"/>
        </a:xfrm>
      </p:grpSpPr>
      <p:sp>
        <p:nvSpPr>
          <p:cNvPr id="44" name="Google Shape;44;p7"/>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 name="Google Shape;45;p7"/>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49" name="Shape 49"/>
        <p:cNvGrpSpPr/>
        <p:nvPr/>
      </p:nvGrpSpPr>
      <p:grpSpPr>
        <a:xfrm>
          <a:off x="0" y="0"/>
          <a:ext cx="0" cy="0"/>
          <a:chOff x="0" y="0"/>
          <a:chExt cx="0" cy="0"/>
        </a:xfrm>
      </p:grpSpPr>
      <p:sp>
        <p:nvSpPr>
          <p:cNvPr id="50" name="Google Shape;50;p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 name="Google Shape;51;p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2" name="Google Shape;52;p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p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3">
    <p:spTree>
      <p:nvGrpSpPr>
        <p:cNvPr id="55" name="Shape 55"/>
        <p:cNvGrpSpPr/>
        <p:nvPr/>
      </p:nvGrpSpPr>
      <p:grpSpPr>
        <a:xfrm>
          <a:off x="0" y="0"/>
          <a:ext cx="0" cy="0"/>
          <a:chOff x="0" y="0"/>
          <a:chExt cx="0" cy="0"/>
        </a:xfrm>
      </p:grpSpPr>
      <p:sp>
        <p:nvSpPr>
          <p:cNvPr id="56" name="Google Shape;56;p9"/>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 name="Google Shape;57;p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8" name="Google Shape;58;p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4">
    <p:spTree>
      <p:nvGrpSpPr>
        <p:cNvPr id="61" name="Shape 61"/>
        <p:cNvGrpSpPr/>
        <p:nvPr/>
      </p:nvGrpSpPr>
      <p:grpSpPr>
        <a:xfrm>
          <a:off x="0" y="0"/>
          <a:ext cx="0" cy="0"/>
          <a:chOff x="0" y="0"/>
          <a:chExt cx="0" cy="0"/>
        </a:xfrm>
      </p:grpSpPr>
      <p:sp>
        <p:nvSpPr>
          <p:cNvPr id="62" name="Google Shape;62;p10"/>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1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228600" lvl="5" marL="2743200" rtl="0" algn="l">
              <a:lnSpc>
                <a:spcPct val="90000"/>
              </a:lnSpc>
              <a:spcBef>
                <a:spcPts val="500"/>
              </a:spcBef>
              <a:spcAft>
                <a:spcPts val="0"/>
              </a:spcAft>
              <a:buClr>
                <a:schemeClr val="dk1"/>
              </a:buClr>
              <a:buSzPts val="1800"/>
              <a:buNone/>
              <a:defRPr/>
            </a:lvl6pPr>
            <a:lvl7pPr indent="-228600" lvl="6" marL="3200400" rtl="0" algn="l">
              <a:lnSpc>
                <a:spcPct val="90000"/>
              </a:lnSpc>
              <a:spcBef>
                <a:spcPts val="500"/>
              </a:spcBef>
              <a:spcAft>
                <a:spcPts val="0"/>
              </a:spcAft>
              <a:buClr>
                <a:schemeClr val="dk1"/>
              </a:buClr>
              <a:buSzPts val="1800"/>
              <a:buNone/>
              <a:defRPr/>
            </a:lvl7pPr>
            <a:lvl8pPr indent="-228600" lvl="7" marL="3657600" rtl="0" algn="l">
              <a:lnSpc>
                <a:spcPct val="90000"/>
              </a:lnSpc>
              <a:spcBef>
                <a:spcPts val="500"/>
              </a:spcBef>
              <a:spcAft>
                <a:spcPts val="0"/>
              </a:spcAft>
              <a:buClr>
                <a:schemeClr val="dk1"/>
              </a:buClr>
              <a:buSzPts val="1800"/>
              <a:buNone/>
              <a:defRPr/>
            </a:lvl8pPr>
            <a:lvl9pPr indent="-228600" lvl="8" marL="4114800" rtl="0" algn="l">
              <a:lnSpc>
                <a:spcPct val="90000"/>
              </a:lnSpc>
              <a:spcBef>
                <a:spcPts val="500"/>
              </a:spcBef>
              <a:spcAft>
                <a:spcPts val="0"/>
              </a:spcAft>
              <a:buClr>
                <a:schemeClr val="dk1"/>
              </a:buClr>
              <a:buSzPts val="1800"/>
              <a:buNone/>
              <a:defRPr/>
            </a:lvl9pPr>
          </a:lstStyle>
          <a:p/>
        </p:txBody>
      </p:sp>
      <p:sp>
        <p:nvSpPr>
          <p:cNvPr id="64" name="Google Shape;64;p1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1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0"/>
          <p:cNvSpPr txBox="1"/>
          <p:nvPr>
            <p:ph idx="12" type="sldNum"/>
          </p:nvPr>
        </p:nvSpPr>
        <p:spPr>
          <a:xfrm>
            <a:off x="6457950" y="6356350"/>
            <a:ext cx="2057400" cy="2769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theme" Target="../theme/theme3.xml"/><Relationship Id="rId12" Type="http://schemas.openxmlformats.org/officeDocument/2006/relationships/slideLayout" Target="../slideLayouts/slideLayout9.xml"/><Relationship Id="rId1" Type="http://schemas.openxmlformats.org/officeDocument/2006/relationships/image" Target="../media/image1.jpg"/><Relationship Id="rId2" Type="http://schemas.openxmlformats.org/officeDocument/2006/relationships/image" Target="../media/image2.png"/><Relationship Id="rId3" Type="http://schemas.openxmlformats.org/officeDocument/2006/relationships/image" Target="../media/image20.jpg"/><Relationship Id="rId4" Type="http://schemas.openxmlformats.org/officeDocument/2006/relationships/slideLayout" Target="../slideLayouts/slideLayout1.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190944" y="100445"/>
            <a:ext cx="1808159" cy="765173"/>
          </a:xfrm>
          <a:prstGeom prst="rect">
            <a:avLst/>
          </a:prstGeom>
          <a:noFill/>
          <a:ln>
            <a:noFill/>
          </a:ln>
        </p:spPr>
      </p:pic>
      <p:pic>
        <p:nvPicPr>
          <p:cNvPr id="7" name="Google Shape;7;p1"/>
          <p:cNvPicPr preferRelativeResize="0"/>
          <p:nvPr/>
        </p:nvPicPr>
        <p:blipFill rotWithShape="1">
          <a:blip r:embed="rId2">
            <a:alphaModFix/>
          </a:blip>
          <a:srcRect b="0" l="0" r="0" t="0"/>
          <a:stretch/>
        </p:blipFill>
        <p:spPr>
          <a:xfrm>
            <a:off x="0" y="6107112"/>
            <a:ext cx="9144000" cy="750887"/>
          </a:xfrm>
          <a:prstGeom prst="rect">
            <a:avLst/>
          </a:prstGeom>
          <a:noFill/>
          <a:ln>
            <a:noFill/>
          </a:ln>
        </p:spPr>
      </p:pic>
      <p:sp>
        <p:nvSpPr>
          <p:cNvPr id="8" name="Google Shape;8;p1"/>
          <p:cNvSpPr txBox="1"/>
          <p:nvPr>
            <p:ph type="title"/>
          </p:nvPr>
        </p:nvSpPr>
        <p:spPr>
          <a:xfrm>
            <a:off x="2858039" y="249406"/>
            <a:ext cx="3427920" cy="6350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000" u="none" cap="none" strike="noStrike">
                <a:solidFill>
                  <a:srgbClr val="2DA2BF"/>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
          <p:cNvSpPr txBox="1"/>
          <p:nvPr>
            <p:ph idx="1" type="body"/>
          </p:nvPr>
        </p:nvSpPr>
        <p:spPr>
          <a:xfrm>
            <a:off x="1209833" y="1657583"/>
            <a:ext cx="6724332" cy="229362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1" i="0" sz="3600" u="none" cap="none" strike="noStrike">
                <a:solidFill>
                  <a:srgbClr val="FF3300"/>
                </a:solidFill>
                <a:latin typeface="Trebuchet MS"/>
                <a:ea typeface="Trebuchet MS"/>
                <a:cs typeface="Trebuchet MS"/>
                <a:sym typeface="Trebuchet MS"/>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0" name="Google Shape;10;p1"/>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200" u="none" cap="none" strike="noStrike">
                <a:solidFill>
                  <a:srgbClr val="8A8A8A"/>
                </a:solidFill>
                <a:latin typeface="Calibri"/>
                <a:ea typeface="Calibri"/>
                <a:cs typeface="Calibri"/>
                <a:sym typeface="Calibri"/>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 name="Google Shape;12;p1"/>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lvl1pPr indent="0" lvl="0"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1pPr>
            <a:lvl2pPr indent="0" lvl="1"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2pPr>
            <a:lvl3pPr indent="0" lvl="2"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3pPr>
            <a:lvl4pPr indent="0" lvl="3"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4pPr>
            <a:lvl5pPr indent="0" lvl="4"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5pPr>
            <a:lvl6pPr indent="0" lvl="5"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6pPr>
            <a:lvl7pPr indent="0" lvl="6"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7pPr>
            <a:lvl8pPr indent="0" lvl="7"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8pPr>
            <a:lvl9pPr indent="0" lvl="8" marL="38100" marR="0" rtl="0" algn="l">
              <a:lnSpc>
                <a:spcPct val="103333"/>
              </a:lnSpc>
              <a:spcBef>
                <a:spcPts val="0"/>
              </a:spcBef>
              <a:buNone/>
              <a:defRPr b="0" i="0" sz="1200" u="none" cap="none" strike="noStrike">
                <a:solidFill>
                  <a:srgbClr val="8A8A8A"/>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pic>
        <p:nvPicPr>
          <p:cNvPr id="13" name="Google Shape;13;p1"/>
          <p:cNvPicPr preferRelativeResize="0"/>
          <p:nvPr/>
        </p:nvPicPr>
        <p:blipFill rotWithShape="1">
          <a:blip r:embed="rId3">
            <a:alphaModFix/>
          </a:blip>
          <a:srcRect b="0" l="0" r="0" t="0"/>
          <a:stretch/>
        </p:blipFill>
        <p:spPr>
          <a:xfrm>
            <a:off x="1" y="0"/>
            <a:ext cx="2042574" cy="118071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11"/>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9" name="Google Shape;69;p1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hyperlink" Target="http://www.youtube.com/watch?v=ZSJITdsTze0" TargetMode="External"/><Relationship Id="rId5"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0.jp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jpg"/><Relationship Id="rId4" Type="http://schemas.openxmlformats.org/officeDocument/2006/relationships/hyperlink" Target="http://www.igosafe.ca/educa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9.png"/><Relationship Id="rId5" Type="http://schemas.openxmlformats.org/officeDocument/2006/relationships/image" Target="../media/image15.jpg"/><Relationship Id="rId6" Type="http://schemas.openxmlformats.org/officeDocument/2006/relationships/image" Target="../media/image14.jpg"/><Relationship Id="rId7"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7.png"/><Relationship Id="rId8"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31.jpg"/><Relationship Id="rId5" Type="http://schemas.openxmlformats.org/officeDocument/2006/relationships/image" Target="../media/image24.jpg"/><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3"/>
          <p:cNvPicPr preferRelativeResize="0"/>
          <p:nvPr/>
        </p:nvPicPr>
        <p:blipFill rotWithShape="1">
          <a:blip r:embed="rId3">
            <a:alphaModFix/>
          </a:blip>
          <a:srcRect b="0" l="0" r="0" t="0"/>
          <a:stretch/>
        </p:blipFill>
        <p:spPr>
          <a:xfrm>
            <a:off x="15349" y="3510200"/>
            <a:ext cx="9128638" cy="3240078"/>
          </a:xfrm>
          <a:prstGeom prst="rect">
            <a:avLst/>
          </a:prstGeom>
          <a:noFill/>
          <a:ln>
            <a:noFill/>
          </a:ln>
        </p:spPr>
      </p:pic>
      <p:sp>
        <p:nvSpPr>
          <p:cNvPr id="147" name="Google Shape;147;p23"/>
          <p:cNvSpPr txBox="1"/>
          <p:nvPr>
            <p:ph type="title"/>
          </p:nvPr>
        </p:nvSpPr>
        <p:spPr>
          <a:xfrm>
            <a:off x="1249950" y="1215950"/>
            <a:ext cx="6643200" cy="1313100"/>
          </a:xfrm>
          <a:prstGeom prst="rect">
            <a:avLst/>
          </a:prstGeom>
          <a:noFill/>
          <a:ln>
            <a:noFill/>
          </a:ln>
        </p:spPr>
        <p:txBody>
          <a:bodyPr anchorCtr="0" anchor="t" bIns="0" lIns="0" spcFirstLastPara="1" rIns="0" wrap="square" tIns="30475">
            <a:spAutoFit/>
          </a:bodyPr>
          <a:lstStyle/>
          <a:p>
            <a:pPr indent="-146685" lvl="0" marL="158750" marR="5080" rtl="0" algn="l">
              <a:lnSpc>
                <a:spcPct val="119210"/>
              </a:lnSpc>
              <a:spcBef>
                <a:spcPts val="0"/>
              </a:spcBef>
              <a:spcAft>
                <a:spcPts val="0"/>
              </a:spcAft>
              <a:buNone/>
            </a:pPr>
            <a:r>
              <a:rPr lang="en-US" sz="3800">
                <a:solidFill>
                  <a:srgbClr val="4F81BD"/>
                </a:solidFill>
              </a:rPr>
              <a:t>Programme éducatif GoSafe pour se protéger du soleil</a:t>
            </a:r>
            <a:endParaRPr sz="3800"/>
          </a:p>
        </p:txBody>
      </p:sp>
      <p:sp>
        <p:nvSpPr>
          <p:cNvPr id="148" name="Google Shape;148;p23"/>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a:t>
            </a:r>
            <a:r>
              <a:rPr lang="en-US"/>
              <a:t>1</a:t>
            </a:r>
            <a:r>
              <a:rPr lang="en-US"/>
              <a:t>3</a:t>
            </a:r>
            <a:endParaRPr/>
          </a:p>
        </p:txBody>
      </p:sp>
      <p:sp>
        <p:nvSpPr>
          <p:cNvPr id="149" name="Google Shape;149;p23"/>
          <p:cNvSpPr txBox="1"/>
          <p:nvPr/>
        </p:nvSpPr>
        <p:spPr>
          <a:xfrm>
            <a:off x="8524054" y="6463728"/>
            <a:ext cx="154305" cy="177800"/>
          </a:xfrm>
          <a:prstGeom prst="rect">
            <a:avLst/>
          </a:prstGeom>
          <a:noFill/>
          <a:ln>
            <a:noFill/>
          </a:ln>
        </p:spPr>
        <p:txBody>
          <a:bodyPr anchorCtr="0" anchor="t" bIns="0" lIns="0" spcFirstLastPara="1" rIns="0" wrap="square" tIns="0">
            <a:spAutoFit/>
          </a:bodyPr>
          <a:lstStyle/>
          <a:p>
            <a:pPr indent="0" lvl="0" marL="38100" marR="0" rtl="0" algn="l">
              <a:lnSpc>
                <a:spcPct val="103333"/>
              </a:lnSpc>
              <a:spcBef>
                <a:spcPts val="0"/>
              </a:spcBef>
              <a:spcAft>
                <a:spcPts val="0"/>
              </a:spcAft>
              <a:buNone/>
            </a:pPr>
            <a:fld id="{00000000-1234-1234-1234-123412341234}" type="slidenum">
              <a:rPr b="0" i="0" lang="en-US" sz="1200" u="none" cap="none" strike="noStrike">
                <a:solidFill>
                  <a:srgbClr val="8A8A8A"/>
                </a:solidFill>
                <a:latin typeface="Calibri"/>
                <a:ea typeface="Calibri"/>
                <a:cs typeface="Calibri"/>
                <a:sym typeface="Calibri"/>
              </a:rPr>
              <a:t>‹#›</a:t>
            </a:fld>
            <a:endParaRPr b="0" i="0" sz="1200" u="none" cap="none" strike="noStrike">
              <a:latin typeface="Calibri"/>
              <a:ea typeface="Calibri"/>
              <a:cs typeface="Calibri"/>
              <a:sym typeface="Calibri"/>
            </a:endParaRPr>
          </a:p>
        </p:txBody>
      </p:sp>
      <p:sp>
        <p:nvSpPr>
          <p:cNvPr id="150" name="Google Shape;150;p23"/>
          <p:cNvSpPr/>
          <p:nvPr/>
        </p:nvSpPr>
        <p:spPr>
          <a:xfrm>
            <a:off x="3079663" y="2619751"/>
            <a:ext cx="3000000" cy="10515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400"/>
              </a:spcBef>
              <a:spcAft>
                <a:spcPts val="0"/>
              </a:spcAft>
              <a:buNone/>
            </a:pPr>
            <a:r>
              <a:rPr lang="en-US" sz="2900">
                <a:solidFill>
                  <a:srgbClr val="1FAECD"/>
                </a:solidFill>
                <a:latin typeface="Lucida Sans"/>
                <a:ea typeface="Lucida Sans"/>
                <a:cs typeface="Lucida Sans"/>
                <a:sym typeface="Lucida Sans"/>
              </a:rPr>
              <a:t>4</a:t>
            </a:r>
            <a:r>
              <a:rPr lang="en-US" sz="2900">
                <a:solidFill>
                  <a:srgbClr val="1FAECD"/>
                </a:solidFill>
                <a:latin typeface="Lucida Sans"/>
                <a:ea typeface="Lucida Sans"/>
                <a:cs typeface="Lucida Sans"/>
                <a:sym typeface="Lucida Sans"/>
              </a:rPr>
              <a:t>e &amp; </a:t>
            </a:r>
            <a:r>
              <a:rPr lang="en-US" sz="2900">
                <a:solidFill>
                  <a:srgbClr val="1FAECD"/>
                </a:solidFill>
                <a:latin typeface="Lucida Sans"/>
                <a:ea typeface="Lucida Sans"/>
                <a:cs typeface="Lucida Sans"/>
                <a:sym typeface="Lucida Sans"/>
              </a:rPr>
              <a:t>5</a:t>
            </a:r>
            <a:r>
              <a:rPr lang="en-US" sz="2900">
                <a:solidFill>
                  <a:srgbClr val="1FAECD"/>
                </a:solidFill>
                <a:latin typeface="Lucida Sans"/>
                <a:ea typeface="Lucida Sans"/>
                <a:cs typeface="Lucida Sans"/>
                <a:sym typeface="Lucida Sans"/>
              </a:rPr>
              <a:t>e année</a:t>
            </a:r>
            <a:endParaRPr b="0" i="0" sz="1600" u="none" cap="none" strike="noStrike">
              <a:solidFill>
                <a:srgbClr val="1FAECD"/>
              </a:solidFill>
              <a:latin typeface="Arial"/>
              <a:ea typeface="Arial"/>
              <a:cs typeface="Arial"/>
              <a:sym typeface="Arial"/>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1FAECD"/>
              </a:solidFill>
              <a:latin typeface="Calibri"/>
              <a:ea typeface="Calibri"/>
              <a:cs typeface="Calibri"/>
              <a:sym typeface="Calibri"/>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1FAECD"/>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ph type="title"/>
          </p:nvPr>
        </p:nvSpPr>
        <p:spPr>
          <a:xfrm>
            <a:off x="2089096" y="249406"/>
            <a:ext cx="6329680"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Les dommages du soleil</a:t>
            </a:r>
            <a:endParaRPr/>
          </a:p>
        </p:txBody>
      </p:sp>
      <p:sp>
        <p:nvSpPr>
          <p:cNvPr id="244" name="Google Shape;244;p32"/>
          <p:cNvSpPr txBox="1"/>
          <p:nvPr/>
        </p:nvSpPr>
        <p:spPr>
          <a:xfrm>
            <a:off x="413998" y="1345163"/>
            <a:ext cx="8014200" cy="2295300"/>
          </a:xfrm>
          <a:prstGeom prst="rect">
            <a:avLst/>
          </a:prstGeom>
          <a:noFill/>
          <a:ln>
            <a:noFill/>
          </a:ln>
        </p:spPr>
        <p:txBody>
          <a:bodyPr anchorCtr="0" anchor="t" bIns="0" lIns="0" spcFirstLastPara="1" rIns="0" wrap="square" tIns="62850">
            <a:spAutoFit/>
          </a:bodyPr>
          <a:lstStyle/>
          <a:p>
            <a:pPr indent="-342900" lvl="0" marL="355600" marR="0" rtl="0" algn="l">
              <a:lnSpc>
                <a:spcPct val="100000"/>
              </a:lnSpc>
              <a:spcBef>
                <a:spcPts val="0"/>
              </a:spcBef>
              <a:spcAft>
                <a:spcPts val="0"/>
              </a:spcAft>
              <a:buSzPts val="1800"/>
              <a:buFont typeface="SimSun-ExtB"/>
              <a:buChar char="◻"/>
            </a:pPr>
            <a:r>
              <a:rPr lang="en-US" sz="2700">
                <a:latin typeface="Lucida Sans"/>
                <a:ea typeface="Lucida Sans"/>
                <a:cs typeface="Lucida Sans"/>
                <a:sym typeface="Lucida Sans"/>
              </a:rPr>
              <a:t>Quels sont les indices de dommages du soleil?</a:t>
            </a:r>
            <a:endParaRPr sz="2700">
              <a:latin typeface="Lucida Sans"/>
              <a:ea typeface="Lucida Sans"/>
              <a:cs typeface="Lucida Sans"/>
              <a:sym typeface="Lucida Sans"/>
            </a:endParaRPr>
          </a:p>
          <a:p>
            <a:pPr indent="-457833" lvl="1" marL="927100" marR="0" rtl="0" algn="l">
              <a:lnSpc>
                <a:spcPct val="100000"/>
              </a:lnSpc>
              <a:spcBef>
                <a:spcPts val="395"/>
              </a:spcBef>
              <a:spcAft>
                <a:spcPts val="0"/>
              </a:spcAft>
              <a:buSzPts val="1800"/>
              <a:buFont typeface="Courier New"/>
              <a:buChar char="o"/>
            </a:pPr>
            <a:r>
              <a:rPr b="0" i="0" lang="en-US" sz="2700" u="none" cap="none" strike="noStrike">
                <a:latin typeface="Lucida Sans"/>
                <a:ea typeface="Lucida Sans"/>
                <a:cs typeface="Lucida Sans"/>
                <a:sym typeface="Lucida Sans"/>
              </a:rPr>
              <a:t>Rougeurs</a:t>
            </a:r>
            <a:endParaRPr b="0" i="0" sz="2700" u="none" cap="none" strike="noStrike">
              <a:latin typeface="Lucida Sans"/>
              <a:ea typeface="Lucida Sans"/>
              <a:cs typeface="Lucida Sans"/>
              <a:sym typeface="Lucida Sans"/>
            </a:endParaRPr>
          </a:p>
          <a:p>
            <a:pPr indent="-457833" lvl="1" marL="927100" marR="0" rtl="0" algn="l">
              <a:lnSpc>
                <a:spcPct val="100000"/>
              </a:lnSpc>
              <a:spcBef>
                <a:spcPts val="409"/>
              </a:spcBef>
              <a:spcAft>
                <a:spcPts val="0"/>
              </a:spcAft>
              <a:buSzPts val="1800"/>
              <a:buFont typeface="Courier New"/>
              <a:buChar char="o"/>
            </a:pPr>
            <a:r>
              <a:rPr b="0" i="0" lang="en-US" sz="2700" u="none" cap="none" strike="noStrike">
                <a:latin typeface="Lucida Sans"/>
                <a:ea typeface="Lucida Sans"/>
                <a:cs typeface="Lucida Sans"/>
                <a:sym typeface="Lucida Sans"/>
              </a:rPr>
              <a:t>Peau qui pèle</a:t>
            </a:r>
            <a:endParaRPr b="0" i="0" sz="2700" u="none" cap="none" strike="noStrike">
              <a:latin typeface="Lucida Sans"/>
              <a:ea typeface="Lucida Sans"/>
              <a:cs typeface="Lucida Sans"/>
              <a:sym typeface="Lucida Sans"/>
            </a:endParaRPr>
          </a:p>
          <a:p>
            <a:pPr indent="-457833" lvl="1" marL="927100" marR="0" rtl="0" algn="l">
              <a:lnSpc>
                <a:spcPct val="100000"/>
              </a:lnSpc>
              <a:spcBef>
                <a:spcPts val="395"/>
              </a:spcBef>
              <a:spcAft>
                <a:spcPts val="0"/>
              </a:spcAft>
              <a:buClr>
                <a:srgbClr val="FF3300"/>
              </a:buClr>
              <a:buSzPts val="1800"/>
              <a:buFont typeface="Courier New"/>
              <a:buChar char="o"/>
            </a:pPr>
            <a:r>
              <a:rPr b="0" i="0" lang="en-US" sz="2700" u="none" cap="none" strike="noStrike">
                <a:solidFill>
                  <a:srgbClr val="FF3300"/>
                </a:solidFill>
                <a:latin typeface="Lucida Sans"/>
                <a:ea typeface="Lucida Sans"/>
                <a:cs typeface="Lucida Sans"/>
                <a:sym typeface="Lucida Sans"/>
              </a:rPr>
              <a:t>Coup de soleil!</a:t>
            </a:r>
            <a:endParaRPr b="0" i="0" sz="2700" u="none" cap="none" strike="noStrike">
              <a:latin typeface="Lucida Sans"/>
              <a:ea typeface="Lucida Sans"/>
              <a:cs typeface="Lucida Sans"/>
              <a:sym typeface="Lucida Sans"/>
            </a:endParaRPr>
          </a:p>
        </p:txBody>
      </p:sp>
      <p:pic>
        <p:nvPicPr>
          <p:cNvPr id="245" name="Google Shape;245;p32"/>
          <p:cNvPicPr preferRelativeResize="0"/>
          <p:nvPr/>
        </p:nvPicPr>
        <p:blipFill rotWithShape="1">
          <a:blip r:embed="rId3">
            <a:alphaModFix/>
          </a:blip>
          <a:srcRect b="0" l="0" r="0" t="0"/>
          <a:stretch/>
        </p:blipFill>
        <p:spPr>
          <a:xfrm>
            <a:off x="3965309" y="2427020"/>
            <a:ext cx="4800598" cy="3595687"/>
          </a:xfrm>
          <a:prstGeom prst="rect">
            <a:avLst/>
          </a:prstGeom>
          <a:noFill/>
          <a:ln>
            <a:noFill/>
          </a:ln>
        </p:spPr>
      </p:pic>
      <p:pic>
        <p:nvPicPr>
          <p:cNvPr id="246" name="Google Shape;246;p32"/>
          <p:cNvPicPr preferRelativeResize="0"/>
          <p:nvPr/>
        </p:nvPicPr>
        <p:blipFill rotWithShape="1">
          <a:blip r:embed="rId4">
            <a:alphaModFix/>
          </a:blip>
          <a:srcRect b="0" l="0" r="0" t="0"/>
          <a:stretch/>
        </p:blipFill>
        <p:spPr>
          <a:xfrm>
            <a:off x="429272" y="3747328"/>
            <a:ext cx="3245078" cy="2060623"/>
          </a:xfrm>
          <a:prstGeom prst="rect">
            <a:avLst/>
          </a:prstGeom>
          <a:noFill/>
          <a:ln>
            <a:noFill/>
          </a:ln>
        </p:spPr>
      </p:pic>
      <p:sp>
        <p:nvSpPr>
          <p:cNvPr id="247" name="Google Shape;247;p32"/>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248" name="Google Shape;248;p32"/>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p:nvPr/>
        </p:nvSpPr>
        <p:spPr>
          <a:xfrm>
            <a:off x="1256038" y="150066"/>
            <a:ext cx="6835200" cy="7527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Écran Solaire</a:t>
            </a:r>
            <a:endParaRPr b="0" i="0" sz="1400" u="none" cap="none" strike="noStrike">
              <a:solidFill>
                <a:srgbClr val="000000"/>
              </a:solidFill>
              <a:latin typeface="Arial"/>
              <a:ea typeface="Arial"/>
              <a:cs typeface="Arial"/>
              <a:sym typeface="Arial"/>
            </a:endParaRPr>
          </a:p>
        </p:txBody>
      </p:sp>
      <p:sp>
        <p:nvSpPr>
          <p:cNvPr id="254" name="Google Shape;254;p33"/>
          <p:cNvSpPr/>
          <p:nvPr/>
        </p:nvSpPr>
        <p:spPr>
          <a:xfrm>
            <a:off x="259200" y="902778"/>
            <a:ext cx="8884800" cy="2736000"/>
          </a:xfrm>
          <a:prstGeom prst="rect">
            <a:avLst/>
          </a:prstGeom>
          <a:noFill/>
          <a:ln>
            <a:noFill/>
          </a:ln>
        </p:spPr>
        <p:txBody>
          <a:bodyPr anchorCtr="0" anchor="t" bIns="45700" lIns="45700" spcFirstLastPara="1" rIns="45700" wrap="square" tIns="45700">
            <a:noAutofit/>
          </a:bodyPr>
          <a:lstStyle/>
          <a:p>
            <a:pPr indent="0" lvl="0" marL="573786" marR="0" rtl="0" algn="l">
              <a:lnSpc>
                <a:spcPct val="100000"/>
              </a:lnSpc>
              <a:spcBef>
                <a:spcPts val="400"/>
              </a:spcBef>
              <a:spcAft>
                <a:spcPts val="0"/>
              </a:spcAft>
              <a:buClr>
                <a:schemeClr val="dk1"/>
              </a:buClr>
              <a:buSzPts val="1100"/>
              <a:buFont typeface="Arial"/>
              <a:buNone/>
            </a:pPr>
            <a:r>
              <a:rPr lang="en-US" sz="2500">
                <a:latin typeface="Lucida Sans"/>
                <a:ea typeface="Lucida Sans"/>
                <a:cs typeface="Lucida Sans"/>
                <a:sym typeface="Lucida Sans"/>
              </a:rPr>
              <a:t>Comment l’écran solaire protège notre peau?</a:t>
            </a:r>
            <a:endParaRPr sz="2500">
              <a:latin typeface="Lucida Sans"/>
              <a:ea typeface="Lucida Sans"/>
              <a:cs typeface="Lucida Sans"/>
              <a:sym typeface="Lucida Sans"/>
            </a:endParaRPr>
          </a:p>
          <a:p>
            <a:pPr indent="0" lvl="0" marL="573786" marR="0" rtl="0" algn="l">
              <a:lnSpc>
                <a:spcPct val="100000"/>
              </a:lnSpc>
              <a:spcBef>
                <a:spcPts val="400"/>
              </a:spcBef>
              <a:spcAft>
                <a:spcPts val="0"/>
              </a:spcAft>
              <a:buClr>
                <a:schemeClr val="dk1"/>
              </a:buClr>
              <a:buSzPts val="1100"/>
              <a:buFont typeface="Arial"/>
              <a:buNone/>
            </a:pPr>
            <a:r>
              <a:t/>
            </a:r>
            <a:endParaRPr sz="2500">
              <a:latin typeface="Lucida Sans"/>
              <a:ea typeface="Lucida Sans"/>
              <a:cs typeface="Lucida Sans"/>
              <a:sym typeface="Lucida Sans"/>
            </a:endParaRPr>
          </a:p>
          <a:p>
            <a:pPr indent="-387350" lvl="0" marL="457200" marR="0" rtl="0" algn="l">
              <a:lnSpc>
                <a:spcPct val="100000"/>
              </a:lnSpc>
              <a:spcBef>
                <a:spcPts val="400"/>
              </a:spcBef>
              <a:spcAft>
                <a:spcPts val="0"/>
              </a:spcAft>
              <a:buSzPts val="2500"/>
              <a:buFont typeface="Lucida Sans"/>
              <a:buChar char="●"/>
            </a:pPr>
            <a:r>
              <a:rPr lang="en-US" sz="2500">
                <a:latin typeface="Lucida Sans"/>
                <a:ea typeface="Lucida Sans"/>
                <a:cs typeface="Lucida Sans"/>
                <a:sym typeface="Lucida Sans"/>
              </a:rPr>
              <a:t>Il agit comme un gilet pare-balles invisible, arrête les rayons UV avant qu’ils puissent atteindre la peau et créer du dommage</a:t>
            </a:r>
            <a:endParaRPr sz="2500">
              <a:latin typeface="Lucida Sans"/>
              <a:ea typeface="Lucida Sans"/>
              <a:cs typeface="Lucida Sans"/>
              <a:sym typeface="Lucida Sans"/>
            </a:endParaRPr>
          </a:p>
          <a:p>
            <a:pPr indent="-387350" lvl="0" marL="457200" marR="0" rtl="0" algn="l">
              <a:lnSpc>
                <a:spcPct val="100000"/>
              </a:lnSpc>
              <a:spcBef>
                <a:spcPts val="0"/>
              </a:spcBef>
              <a:spcAft>
                <a:spcPts val="0"/>
              </a:spcAft>
              <a:buSzPts val="2500"/>
              <a:buFont typeface="Lucida Sans"/>
              <a:buChar char="●"/>
            </a:pPr>
            <a:r>
              <a:rPr lang="en-US" sz="2500">
                <a:latin typeface="Lucida Sans"/>
                <a:ea typeface="Lucida Sans"/>
                <a:cs typeface="Lucida Sans"/>
                <a:sym typeface="Lucida Sans"/>
              </a:rPr>
              <a:t>Il peut refléter ou absorber les rayons UV, mais doit être </a:t>
            </a:r>
            <a:r>
              <a:rPr lang="en-US" sz="2500">
                <a:latin typeface="Lucida Sans"/>
                <a:ea typeface="Lucida Sans"/>
                <a:cs typeface="Lucida Sans"/>
                <a:sym typeface="Lucida Sans"/>
              </a:rPr>
              <a:t>ré</a:t>
            </a:r>
            <a:r>
              <a:rPr lang="en-US" sz="2500">
                <a:latin typeface="Lucida Sans"/>
                <a:ea typeface="Lucida Sans"/>
                <a:cs typeface="Lucida Sans"/>
                <a:sym typeface="Lucida Sans"/>
              </a:rPr>
              <a:t>-appliqué pour rester efficace</a:t>
            </a:r>
            <a:endParaRPr sz="2500">
              <a:latin typeface="Lucida Sans"/>
              <a:ea typeface="Lucida Sans"/>
              <a:cs typeface="Lucida Sans"/>
              <a:sym typeface="Lucida Sans"/>
            </a:endParaRPr>
          </a:p>
          <a:p>
            <a:pPr indent="-340614" lvl="0" marL="914400" marR="0" rtl="0" algn="l">
              <a:lnSpc>
                <a:spcPct val="100000"/>
              </a:lnSpc>
              <a:spcBef>
                <a:spcPts val="400"/>
              </a:spcBef>
              <a:spcAft>
                <a:spcPts val="0"/>
              </a:spcAft>
              <a:buClr>
                <a:schemeClr val="dk1"/>
              </a:buClr>
              <a:buSzPts val="1100"/>
              <a:buFont typeface="Arial"/>
              <a:buNone/>
            </a:pPr>
            <a:r>
              <a:t/>
            </a:r>
            <a:endParaRPr sz="2500">
              <a:latin typeface="Lucida Sans"/>
              <a:ea typeface="Lucida Sans"/>
              <a:cs typeface="Lucida Sans"/>
              <a:sym typeface="Lucida Sans"/>
            </a:endParaRPr>
          </a:p>
          <a:p>
            <a:pPr indent="-340614" lvl="0" marL="914400" marR="0" rtl="0" algn="l">
              <a:lnSpc>
                <a:spcPct val="100000"/>
              </a:lnSpc>
              <a:spcBef>
                <a:spcPts val="400"/>
              </a:spcBef>
              <a:spcAft>
                <a:spcPts val="0"/>
              </a:spcAft>
              <a:buClr>
                <a:schemeClr val="dk1"/>
              </a:buClr>
              <a:buSzPts val="1100"/>
              <a:buFont typeface="Arial"/>
              <a:buNone/>
            </a:pPr>
            <a:r>
              <a:t/>
            </a:r>
            <a:endParaRPr sz="2500">
              <a:latin typeface="Lucida Sans"/>
              <a:ea typeface="Lucida Sans"/>
              <a:cs typeface="Lucida Sans"/>
              <a:sym typeface="Lucida Sans"/>
            </a:endParaRPr>
          </a:p>
          <a:p>
            <a:pPr indent="-340614" lvl="1" marL="914400" marR="0" rtl="0" algn="l">
              <a:lnSpc>
                <a:spcPct val="100000"/>
              </a:lnSpc>
              <a:spcBef>
                <a:spcPts val="400"/>
              </a:spcBef>
              <a:spcAft>
                <a:spcPts val="0"/>
              </a:spcAft>
              <a:buClr>
                <a:srgbClr val="000000"/>
              </a:buClr>
              <a:buSzPts val="1836"/>
              <a:buFont typeface="Courier New"/>
              <a:buNone/>
            </a:pPr>
            <a:r>
              <a:t/>
            </a:r>
            <a:endParaRPr sz="2500">
              <a:latin typeface="Lucida Sans"/>
              <a:ea typeface="Lucida Sans"/>
              <a:cs typeface="Lucida Sans"/>
              <a:sym typeface="Lucida Sans"/>
            </a:endParaRPr>
          </a:p>
        </p:txBody>
      </p:sp>
      <p:pic>
        <p:nvPicPr>
          <p:cNvPr id="255" name="Google Shape;255;p33"/>
          <p:cNvPicPr preferRelativeResize="0"/>
          <p:nvPr/>
        </p:nvPicPr>
        <p:blipFill rotWithShape="1">
          <a:blip r:embed="rId3">
            <a:alphaModFix/>
          </a:blip>
          <a:srcRect b="0" l="0" r="0" t="0"/>
          <a:stretch/>
        </p:blipFill>
        <p:spPr>
          <a:xfrm>
            <a:off x="7010450" y="3919881"/>
            <a:ext cx="2133552" cy="2218728"/>
          </a:xfrm>
          <a:prstGeom prst="rect">
            <a:avLst/>
          </a:prstGeom>
          <a:noFill/>
          <a:ln>
            <a:noFill/>
          </a:ln>
        </p:spPr>
      </p:pic>
      <p:sp>
        <p:nvSpPr>
          <p:cNvPr id="256" name="Google Shape;256;p33"/>
          <p:cNvSpPr txBox="1"/>
          <p:nvPr/>
        </p:nvSpPr>
        <p:spPr>
          <a:xfrm>
            <a:off x="-194425" y="3919875"/>
            <a:ext cx="6934200" cy="2842500"/>
          </a:xfrm>
          <a:prstGeom prst="rect">
            <a:avLst/>
          </a:prstGeom>
          <a:noFill/>
          <a:ln>
            <a:noFill/>
          </a:ln>
        </p:spPr>
        <p:txBody>
          <a:bodyPr anchorCtr="0" anchor="t" bIns="91425" lIns="91425" spcFirstLastPara="1" rIns="91425" wrap="square" tIns="91425">
            <a:spAutoFit/>
          </a:bodyPr>
          <a:lstStyle/>
          <a:p>
            <a:pPr indent="0" lvl="0" marL="457200" rtl="0" algn="just">
              <a:spcBef>
                <a:spcPts val="400"/>
              </a:spcBef>
              <a:spcAft>
                <a:spcPts val="0"/>
              </a:spcAft>
              <a:buClr>
                <a:schemeClr val="dk1"/>
              </a:buClr>
              <a:buSzPts val="1100"/>
              <a:buFont typeface="Arial"/>
              <a:buNone/>
            </a:pPr>
            <a:r>
              <a:rPr lang="en-US" sz="2300">
                <a:solidFill>
                  <a:srgbClr val="FF0000"/>
                </a:solidFill>
                <a:latin typeface="Lucida Sans"/>
                <a:ea typeface="Lucida Sans"/>
                <a:cs typeface="Lucida Sans"/>
                <a:sym typeface="Lucida Sans"/>
              </a:rPr>
              <a:t>Astuce: </a:t>
            </a:r>
            <a:r>
              <a:rPr lang="en-US" sz="2400">
                <a:latin typeface="Lucida Sans"/>
                <a:ea typeface="Lucida Sans"/>
                <a:cs typeface="Lucida Sans"/>
                <a:sym typeface="Lucida Sans"/>
              </a:rPr>
              <a:t>Utilisez de l’écran solaire avec un </a:t>
            </a:r>
            <a:r>
              <a:rPr b="1" lang="en-US" sz="2400">
                <a:latin typeface="Lucida Sans"/>
                <a:ea typeface="Lucida Sans"/>
                <a:cs typeface="Lucida Sans"/>
                <a:sym typeface="Lucida Sans"/>
              </a:rPr>
              <a:t>FPS</a:t>
            </a:r>
            <a:r>
              <a:rPr lang="en-US" sz="2400">
                <a:latin typeface="Lucida Sans"/>
                <a:ea typeface="Lucida Sans"/>
                <a:cs typeface="Lucida Sans"/>
                <a:sym typeface="Lucida Sans"/>
              </a:rPr>
              <a:t> (facteur de protection solaire)  d’au moins </a:t>
            </a:r>
            <a:r>
              <a:rPr b="1" lang="en-US" sz="2400">
                <a:latin typeface="Lucida Sans"/>
                <a:ea typeface="Lucida Sans"/>
                <a:cs typeface="Lucida Sans"/>
                <a:sym typeface="Lucida Sans"/>
              </a:rPr>
              <a:t>30</a:t>
            </a:r>
            <a:r>
              <a:rPr lang="en-US" sz="2400">
                <a:latin typeface="Lucida Sans"/>
                <a:ea typeface="Lucida Sans"/>
                <a:cs typeface="Lucida Sans"/>
                <a:sym typeface="Lucida Sans"/>
              </a:rPr>
              <a:t>, et le </a:t>
            </a:r>
            <a:r>
              <a:rPr lang="en-US" sz="2400">
                <a:latin typeface="Lucida Sans"/>
                <a:ea typeface="Lucida Sans"/>
                <a:cs typeface="Lucida Sans"/>
                <a:sym typeface="Lucida Sans"/>
              </a:rPr>
              <a:t>ré</a:t>
            </a:r>
            <a:r>
              <a:rPr lang="en-US" sz="2400">
                <a:latin typeface="Lucida Sans"/>
                <a:ea typeface="Lucida Sans"/>
                <a:cs typeface="Lucida Sans"/>
                <a:sym typeface="Lucida Sans"/>
              </a:rPr>
              <a:t>-appliquer chaque DEUX heures afin de se protéger contre les dommages du soleil</a:t>
            </a:r>
            <a:endParaRPr sz="2400">
              <a:latin typeface="Lucida Sans"/>
              <a:ea typeface="Lucida Sans"/>
              <a:cs typeface="Lucida Sans"/>
              <a:sym typeface="Lucida Sans"/>
            </a:endParaRPr>
          </a:p>
          <a:p>
            <a:pPr indent="0" lvl="0" marL="457200" rtl="0" algn="l">
              <a:spcBef>
                <a:spcPts val="400"/>
              </a:spcBef>
              <a:spcAft>
                <a:spcPts val="0"/>
              </a:spcAft>
              <a:buClr>
                <a:schemeClr val="dk1"/>
              </a:buClr>
              <a:buSzPts val="1100"/>
              <a:buFont typeface="Arial"/>
              <a:buNone/>
            </a:pPr>
            <a:r>
              <a:t/>
            </a:r>
            <a:endParaRPr sz="2300">
              <a:solidFill>
                <a:srgbClr val="FF0000"/>
              </a:solidFill>
              <a:latin typeface="Lucida Sans"/>
              <a:ea typeface="Lucida Sans"/>
              <a:cs typeface="Lucida Sans"/>
              <a:sym typeface="Lucida Sans"/>
            </a:endParaRPr>
          </a:p>
          <a:p>
            <a:pPr indent="0" lvl="1" marL="457200" rtl="0" algn="l">
              <a:spcBef>
                <a:spcPts val="400"/>
              </a:spcBef>
              <a:spcAft>
                <a:spcPts val="0"/>
              </a:spcAft>
              <a:buNone/>
            </a:pPr>
            <a:r>
              <a:t/>
            </a:r>
            <a:endParaRPr sz="2300">
              <a:solidFill>
                <a:srgbClr val="FF0000"/>
              </a:solidFill>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4"/>
          <p:cNvSpPr/>
          <p:nvPr/>
        </p:nvSpPr>
        <p:spPr>
          <a:xfrm>
            <a:off x="1476171" y="193261"/>
            <a:ext cx="6590700" cy="7545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Pas d’écran solaire</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Pas de problème</a:t>
            </a:r>
            <a:endParaRPr b="0" i="0" sz="1400" u="none" cap="none" strike="noStrike">
              <a:solidFill>
                <a:srgbClr val="000000"/>
              </a:solidFill>
              <a:latin typeface="Arial"/>
              <a:ea typeface="Arial"/>
              <a:cs typeface="Arial"/>
              <a:sym typeface="Arial"/>
            </a:endParaRPr>
          </a:p>
        </p:txBody>
      </p:sp>
      <p:sp>
        <p:nvSpPr>
          <p:cNvPr id="262" name="Google Shape;262;p34"/>
          <p:cNvSpPr/>
          <p:nvPr/>
        </p:nvSpPr>
        <p:spPr>
          <a:xfrm>
            <a:off x="163950" y="1539947"/>
            <a:ext cx="8180700" cy="1491300"/>
          </a:xfrm>
          <a:prstGeom prst="rect">
            <a:avLst/>
          </a:prstGeom>
          <a:noFill/>
          <a:ln>
            <a:noFill/>
          </a:ln>
        </p:spPr>
        <p:txBody>
          <a:bodyPr anchorCtr="0" anchor="t" bIns="45700" lIns="45700" spcFirstLastPara="1" rIns="45700" wrap="square" tIns="45700">
            <a:noAutofit/>
          </a:bodyPr>
          <a:lstStyle/>
          <a:p>
            <a:pPr indent="-609600" lvl="0" marL="609600" marR="0" rtl="0" algn="l">
              <a:lnSpc>
                <a:spcPct val="100000"/>
              </a:lnSpc>
              <a:spcBef>
                <a:spcPts val="400"/>
              </a:spcBef>
              <a:spcAft>
                <a:spcPts val="0"/>
              </a:spcAft>
              <a:buClr>
                <a:srgbClr val="000000"/>
              </a:buClr>
              <a:buSzPts val="2700"/>
              <a:buFont typeface="Arial"/>
              <a:buChar char="•"/>
            </a:pPr>
            <a:r>
              <a:rPr lang="en-US" sz="2700">
                <a:latin typeface="Lucida Sans"/>
                <a:ea typeface="Lucida Sans"/>
                <a:cs typeface="Lucida Sans"/>
                <a:sym typeface="Lucida Sans"/>
              </a:rPr>
              <a:t>Évitez le soleil entre les temps de 10h à 16h (4pm) quand les rayons du soleil sont les plus puissants</a:t>
            </a:r>
            <a:endParaRPr b="0" i="0" sz="1800" u="none" cap="none" strike="noStrike">
              <a:solidFill>
                <a:srgbClr val="000000"/>
              </a:solidFill>
              <a:latin typeface="Calibri"/>
              <a:ea typeface="Calibri"/>
              <a:cs typeface="Calibri"/>
              <a:sym typeface="Calibri"/>
            </a:endParaRPr>
          </a:p>
          <a:p>
            <a:pPr indent="-438150" lvl="0" marL="609600" marR="0" rtl="0" algn="l">
              <a:lnSpc>
                <a:spcPct val="100000"/>
              </a:lnSpc>
              <a:spcBef>
                <a:spcPts val="400"/>
              </a:spcBef>
              <a:spcAft>
                <a:spcPts val="0"/>
              </a:spcAft>
              <a:buClr>
                <a:srgbClr val="000000"/>
              </a:buClr>
              <a:buSzPts val="2700"/>
              <a:buFont typeface="Arial"/>
              <a:buNone/>
            </a:pPr>
            <a:r>
              <a:t/>
            </a:r>
            <a:endParaRPr b="0" i="0" sz="1400" u="none" cap="none" strike="noStrike">
              <a:solidFill>
                <a:srgbClr val="000000"/>
              </a:solidFill>
              <a:latin typeface="Arial"/>
              <a:ea typeface="Arial"/>
              <a:cs typeface="Arial"/>
              <a:sym typeface="Arial"/>
            </a:endParaRPr>
          </a:p>
          <a:p>
            <a:pPr indent="-438150" lvl="0" marL="609600" marR="0" rtl="0" algn="l">
              <a:lnSpc>
                <a:spcPct val="100000"/>
              </a:lnSpc>
              <a:spcBef>
                <a:spcPts val="400"/>
              </a:spcBef>
              <a:spcAft>
                <a:spcPts val="0"/>
              </a:spcAft>
              <a:buClr>
                <a:srgbClr val="000000"/>
              </a:buClr>
              <a:buSzPts val="2700"/>
              <a:buFont typeface="Arial"/>
              <a:buNone/>
            </a:pPr>
            <a:r>
              <a:t/>
            </a:r>
            <a:endParaRPr b="0" i="0" sz="1400" u="none" cap="none" strike="noStrike">
              <a:solidFill>
                <a:srgbClr val="000000"/>
              </a:solidFill>
              <a:latin typeface="Arial"/>
              <a:ea typeface="Arial"/>
              <a:cs typeface="Arial"/>
              <a:sym typeface="Arial"/>
            </a:endParaRPr>
          </a:p>
        </p:txBody>
      </p:sp>
      <p:pic>
        <p:nvPicPr>
          <p:cNvPr id="263" name="Google Shape;263;p34"/>
          <p:cNvPicPr preferRelativeResize="0"/>
          <p:nvPr/>
        </p:nvPicPr>
        <p:blipFill rotWithShape="1">
          <a:blip r:embed="rId3">
            <a:alphaModFix/>
          </a:blip>
          <a:srcRect b="0" l="0" r="0" t="0"/>
          <a:stretch/>
        </p:blipFill>
        <p:spPr>
          <a:xfrm>
            <a:off x="6176203" y="2478859"/>
            <a:ext cx="3234423" cy="3597661"/>
          </a:xfrm>
          <a:prstGeom prst="rect">
            <a:avLst/>
          </a:prstGeom>
          <a:noFill/>
          <a:ln>
            <a:noFill/>
          </a:ln>
        </p:spPr>
      </p:pic>
      <p:sp>
        <p:nvSpPr>
          <p:cNvPr id="264" name="Google Shape;264;p34"/>
          <p:cNvSpPr/>
          <p:nvPr/>
        </p:nvSpPr>
        <p:spPr>
          <a:xfrm>
            <a:off x="238000" y="2932038"/>
            <a:ext cx="6096000" cy="3279900"/>
          </a:xfrm>
          <a:prstGeom prst="rect">
            <a:avLst/>
          </a:prstGeom>
          <a:noFill/>
          <a:ln>
            <a:noFill/>
          </a:ln>
        </p:spPr>
        <p:txBody>
          <a:bodyPr anchorCtr="0" anchor="t" bIns="45700" lIns="45700" spcFirstLastPara="1" rIns="45700" wrap="square" tIns="45700">
            <a:noAutofit/>
          </a:bodyPr>
          <a:lstStyle/>
          <a:p>
            <a:pPr indent="-609600" lvl="0" marL="609600" marR="0" rtl="0" algn="just">
              <a:lnSpc>
                <a:spcPct val="100000"/>
              </a:lnSpc>
              <a:spcBef>
                <a:spcPts val="400"/>
              </a:spcBef>
              <a:spcAft>
                <a:spcPts val="0"/>
              </a:spcAft>
              <a:buSzPts val="2700"/>
              <a:buChar char="•"/>
            </a:pPr>
            <a:r>
              <a:rPr lang="en-US" sz="2700">
                <a:latin typeface="Lucida Sans"/>
                <a:ea typeface="Lucida Sans"/>
                <a:cs typeface="Lucida Sans"/>
                <a:sym typeface="Lucida Sans"/>
              </a:rPr>
              <a:t>Se protéger en portant des manches longues, pantalons, lunettes de soleil et </a:t>
            </a:r>
            <a:r>
              <a:rPr lang="en-US" sz="2700">
                <a:latin typeface="Lucida Sans"/>
                <a:ea typeface="Lucida Sans"/>
                <a:cs typeface="Lucida Sans"/>
                <a:sym typeface="Lucida Sans"/>
              </a:rPr>
              <a:t>un chapeau  à larges bords.</a:t>
            </a:r>
            <a:endParaRPr sz="2700">
              <a:latin typeface="Lucida Sans"/>
              <a:ea typeface="Lucida Sans"/>
              <a:cs typeface="Lucida Sans"/>
              <a:sym typeface="Lucida Sans"/>
            </a:endParaRPr>
          </a:p>
          <a:p>
            <a:pPr indent="-609600" lvl="0" marL="609600" marR="0" rtl="0" algn="just">
              <a:lnSpc>
                <a:spcPct val="100000"/>
              </a:lnSpc>
              <a:spcBef>
                <a:spcPts val="400"/>
              </a:spcBef>
              <a:spcAft>
                <a:spcPts val="0"/>
              </a:spcAft>
              <a:buSzPts val="2700"/>
              <a:buChar char="•"/>
            </a:pPr>
            <a:r>
              <a:rPr lang="en-US" sz="2700">
                <a:latin typeface="Lucida Sans"/>
                <a:ea typeface="Lucida Sans"/>
                <a:cs typeface="Lucida Sans"/>
                <a:sym typeface="Lucida Sans"/>
              </a:rPr>
              <a:t>Trouvez de l’ombre! Prenez une pause du soleil en trouvant un endroit à l’ombre</a:t>
            </a:r>
            <a:endParaRPr sz="2700">
              <a:latin typeface="Lucida Sans"/>
              <a:ea typeface="Lucida Sans"/>
              <a:cs typeface="Lucida Sans"/>
              <a:sym typeface="Lucid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5"/>
          <p:cNvSpPr txBox="1"/>
          <p:nvPr>
            <p:ph type="title"/>
          </p:nvPr>
        </p:nvSpPr>
        <p:spPr>
          <a:xfrm>
            <a:off x="2148685" y="166079"/>
            <a:ext cx="6462395" cy="4521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2800">
                <a:solidFill>
                  <a:srgbClr val="3C78D8"/>
                </a:solidFill>
              </a:rPr>
              <a:t>Le bronzage et les lits de bronzage</a:t>
            </a:r>
            <a:endParaRPr sz="2800"/>
          </a:p>
        </p:txBody>
      </p:sp>
      <p:sp>
        <p:nvSpPr>
          <p:cNvPr id="270" name="Google Shape;270;p35"/>
          <p:cNvSpPr txBox="1"/>
          <p:nvPr/>
        </p:nvSpPr>
        <p:spPr>
          <a:xfrm>
            <a:off x="285724" y="971986"/>
            <a:ext cx="8496900" cy="2847600"/>
          </a:xfrm>
          <a:prstGeom prst="rect">
            <a:avLst/>
          </a:prstGeom>
          <a:noFill/>
          <a:ln>
            <a:noFill/>
          </a:ln>
        </p:spPr>
        <p:txBody>
          <a:bodyPr anchorCtr="0" anchor="t" bIns="0" lIns="0" spcFirstLastPara="1" rIns="0" wrap="square" tIns="62850">
            <a:spAutoFit/>
          </a:bodyPr>
          <a:lstStyle/>
          <a:p>
            <a:pPr indent="-381000" lvl="0" marL="393700" marR="0" rtl="0" algn="l">
              <a:lnSpc>
                <a:spcPct val="100000"/>
              </a:lnSpc>
              <a:spcBef>
                <a:spcPts val="0"/>
              </a:spcBef>
              <a:spcAft>
                <a:spcPts val="0"/>
              </a:spcAft>
              <a:buSzPts val="2400"/>
              <a:buFont typeface="MS Gothic"/>
              <a:buChar char="➢"/>
            </a:pPr>
            <a:r>
              <a:rPr lang="en-US" sz="2400">
                <a:latin typeface="Lucida Sans"/>
                <a:ea typeface="Lucida Sans"/>
                <a:cs typeface="Lucida Sans"/>
                <a:sym typeface="Lucida Sans"/>
              </a:rPr>
              <a:t>Le bronzage est-il bon pour la santé?</a:t>
            </a:r>
            <a:endParaRPr sz="2400">
              <a:latin typeface="Lucida Sans"/>
              <a:ea typeface="Lucida Sans"/>
              <a:cs typeface="Lucida Sans"/>
              <a:sym typeface="Lucida Sans"/>
            </a:endParaRPr>
          </a:p>
          <a:p>
            <a:pPr indent="-492758" lvl="0" marL="850900" marR="400685" rtl="0" algn="l">
              <a:lnSpc>
                <a:spcPct val="100000"/>
              </a:lnSpc>
              <a:spcBef>
                <a:spcPts val="395"/>
              </a:spcBef>
              <a:spcAft>
                <a:spcPts val="0"/>
              </a:spcAft>
              <a:buNone/>
            </a:pPr>
            <a:r>
              <a:rPr lang="en-US" sz="2400">
                <a:latin typeface="Courier New"/>
                <a:ea typeface="Courier New"/>
                <a:cs typeface="Courier New"/>
                <a:sym typeface="Courier New"/>
              </a:rPr>
              <a:t>o	</a:t>
            </a:r>
            <a:r>
              <a:rPr lang="en-US" sz="2400">
                <a:latin typeface="Lucida Sans"/>
                <a:ea typeface="Lucida Sans"/>
                <a:cs typeface="Lucida Sans"/>
                <a:sym typeface="Lucida Sans"/>
              </a:rPr>
              <a:t>Non, un bronzage veut dire que les cellules de la  peau sont endommagées.</a:t>
            </a:r>
            <a:endParaRPr sz="2400">
              <a:latin typeface="Lucida Sans"/>
              <a:ea typeface="Lucida Sans"/>
              <a:cs typeface="Lucida Sans"/>
              <a:sym typeface="Lucida Sans"/>
            </a:endParaRPr>
          </a:p>
          <a:p>
            <a:pPr indent="0" lvl="0" marL="358141" marR="400685" rtl="0" algn="l">
              <a:lnSpc>
                <a:spcPct val="100000"/>
              </a:lnSpc>
              <a:spcBef>
                <a:spcPts val="395"/>
              </a:spcBef>
              <a:spcAft>
                <a:spcPts val="0"/>
              </a:spcAft>
              <a:buNone/>
            </a:pPr>
            <a:r>
              <a:t/>
            </a:r>
            <a:endParaRPr sz="2400">
              <a:latin typeface="Lucida Sans"/>
              <a:ea typeface="Lucida Sans"/>
              <a:cs typeface="Lucida Sans"/>
              <a:sym typeface="Lucida Sans"/>
            </a:endParaRPr>
          </a:p>
          <a:p>
            <a:pPr indent="-381000" lvl="0" marL="393700" marR="0" rtl="0" algn="l">
              <a:lnSpc>
                <a:spcPct val="100000"/>
              </a:lnSpc>
              <a:spcBef>
                <a:spcPts val="395"/>
              </a:spcBef>
              <a:spcAft>
                <a:spcPts val="0"/>
              </a:spcAft>
              <a:buSzPts val="2400"/>
              <a:buFont typeface="MS Gothic"/>
              <a:buChar char="➢"/>
            </a:pPr>
            <a:r>
              <a:rPr lang="en-US" sz="2400">
                <a:latin typeface="Lucida Sans"/>
                <a:ea typeface="Lucida Sans"/>
                <a:cs typeface="Lucida Sans"/>
                <a:sym typeface="Lucida Sans"/>
              </a:rPr>
              <a:t>Les lits de bronzage</a:t>
            </a:r>
            <a:endParaRPr sz="2400">
              <a:latin typeface="Lucida Sans"/>
              <a:ea typeface="Lucida Sans"/>
              <a:cs typeface="Lucida Sans"/>
              <a:sym typeface="Lucida Sans"/>
            </a:endParaRPr>
          </a:p>
          <a:p>
            <a:pPr indent="-399415" lvl="1" marL="850900" marR="790575" rtl="0" algn="l">
              <a:lnSpc>
                <a:spcPct val="100000"/>
              </a:lnSpc>
              <a:spcBef>
                <a:spcPts val="0"/>
              </a:spcBef>
              <a:spcAft>
                <a:spcPts val="0"/>
              </a:spcAft>
              <a:buSzPts val="2700"/>
              <a:buFont typeface="Arial"/>
              <a:buChar char="○"/>
            </a:pPr>
            <a:r>
              <a:rPr b="0" i="0" lang="en-US" sz="2400" u="none" cap="none" strike="noStrike">
                <a:latin typeface="Lucida Sans"/>
                <a:ea typeface="Lucida Sans"/>
                <a:cs typeface="Lucida Sans"/>
                <a:sym typeface="Lucida Sans"/>
              </a:rPr>
              <a:t>Les gens se couchent dedans et des ampoules  produisent des rayons UV-A font bronzer.</a:t>
            </a:r>
            <a:endParaRPr b="0" i="0" sz="2400" u="none" cap="none" strike="noStrike">
              <a:latin typeface="Lucida Sans"/>
              <a:ea typeface="Lucida Sans"/>
              <a:cs typeface="Lucida Sans"/>
              <a:sym typeface="Lucida Sans"/>
            </a:endParaRPr>
          </a:p>
        </p:txBody>
      </p:sp>
      <p:pic>
        <p:nvPicPr>
          <p:cNvPr id="271" name="Google Shape;271;p35"/>
          <p:cNvPicPr preferRelativeResize="0"/>
          <p:nvPr/>
        </p:nvPicPr>
        <p:blipFill rotWithShape="1">
          <a:blip r:embed="rId3">
            <a:alphaModFix/>
          </a:blip>
          <a:srcRect b="0" l="0" r="0" t="0"/>
          <a:stretch/>
        </p:blipFill>
        <p:spPr>
          <a:xfrm>
            <a:off x="6204338" y="4173362"/>
            <a:ext cx="2717793" cy="1967899"/>
          </a:xfrm>
          <a:prstGeom prst="rect">
            <a:avLst/>
          </a:prstGeom>
          <a:noFill/>
          <a:ln>
            <a:noFill/>
          </a:ln>
        </p:spPr>
      </p:pic>
      <p:sp>
        <p:nvSpPr>
          <p:cNvPr id="272" name="Google Shape;272;p35"/>
          <p:cNvSpPr txBox="1"/>
          <p:nvPr/>
        </p:nvSpPr>
        <p:spPr>
          <a:xfrm>
            <a:off x="149250" y="3926550"/>
            <a:ext cx="5350500" cy="1708500"/>
          </a:xfrm>
          <a:prstGeom prst="rect">
            <a:avLst/>
          </a:prstGeom>
          <a:noFill/>
          <a:ln>
            <a:noFill/>
          </a:ln>
        </p:spPr>
        <p:txBody>
          <a:bodyPr anchorCtr="0" anchor="t" bIns="91425" lIns="91425" spcFirstLastPara="1" rIns="91425" wrap="square" tIns="91425">
            <a:spAutoFit/>
          </a:bodyPr>
          <a:lstStyle/>
          <a:p>
            <a:pPr indent="-399415" lvl="1" marL="850900" marR="5080" rtl="0" algn="l">
              <a:spcBef>
                <a:spcPts val="0"/>
              </a:spcBef>
              <a:spcAft>
                <a:spcPts val="0"/>
              </a:spcAft>
              <a:buClr>
                <a:schemeClr val="dk1"/>
              </a:buClr>
              <a:buSzPts val="2700"/>
              <a:buChar char="○"/>
            </a:pPr>
            <a:r>
              <a:rPr lang="en-US" sz="2400">
                <a:solidFill>
                  <a:schemeClr val="dk1"/>
                </a:solidFill>
                <a:latin typeface="Lucida Sans"/>
                <a:ea typeface="Lucida Sans"/>
                <a:cs typeface="Lucida Sans"/>
                <a:sym typeface="Lucida Sans"/>
              </a:rPr>
              <a:t>Le bronzage peut augmenter le risque de cancer de la peau de plus de 75 % plus tard dans la vie.</a:t>
            </a:r>
            <a:endParaRPr>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6"/>
          <p:cNvPicPr preferRelativeResize="0"/>
          <p:nvPr/>
        </p:nvPicPr>
        <p:blipFill rotWithShape="1">
          <a:blip r:embed="rId3">
            <a:alphaModFix/>
          </a:blip>
          <a:srcRect b="0" l="0" r="0" t="0"/>
          <a:stretch/>
        </p:blipFill>
        <p:spPr>
          <a:xfrm>
            <a:off x="0" y="5989245"/>
            <a:ext cx="9144001" cy="868755"/>
          </a:xfrm>
          <a:prstGeom prst="rect">
            <a:avLst/>
          </a:prstGeom>
          <a:noFill/>
          <a:ln>
            <a:noFill/>
          </a:ln>
        </p:spPr>
      </p:pic>
      <p:sp>
        <p:nvSpPr>
          <p:cNvPr id="279" name="Google Shape;279;p36"/>
          <p:cNvSpPr/>
          <p:nvPr/>
        </p:nvSpPr>
        <p:spPr>
          <a:xfrm>
            <a:off x="1771650" y="237925"/>
            <a:ext cx="77370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Pourquoi l’écran </a:t>
            </a:r>
            <a:r>
              <a:rPr b="1" lang="en-US" sz="4000">
                <a:solidFill>
                  <a:srgbClr val="2DA2BF"/>
                </a:solidFill>
                <a:latin typeface="Lucida Sans"/>
                <a:ea typeface="Lucida Sans"/>
                <a:cs typeface="Lucida Sans"/>
                <a:sym typeface="Lucida Sans"/>
              </a:rPr>
              <a:t>solaire</a:t>
            </a:r>
            <a:r>
              <a:rPr b="1" lang="en-US" sz="4000">
                <a:solidFill>
                  <a:srgbClr val="2DA2BF"/>
                </a:solidFill>
                <a:latin typeface="Lucida Sans"/>
                <a:ea typeface="Lucida Sans"/>
                <a:cs typeface="Lucida Sans"/>
                <a:sym typeface="Lucida Sans"/>
              </a:rPr>
              <a:t>?</a:t>
            </a:r>
            <a:endParaRPr b="0" i="0" sz="1400" u="none" cap="none" strike="noStrike">
              <a:solidFill>
                <a:srgbClr val="000000"/>
              </a:solidFill>
              <a:latin typeface="Arial"/>
              <a:ea typeface="Arial"/>
              <a:cs typeface="Arial"/>
              <a:sym typeface="Arial"/>
            </a:endParaRPr>
          </a:p>
        </p:txBody>
      </p:sp>
      <p:pic>
        <p:nvPicPr>
          <p:cNvPr descr="View full lesson: http://ed.ted.com/lessons/why-do-we-have-to-wear-sunscreen-kevin-p-boyd&#10;&#10;You already know that a trip to the beach can give you a nasty sunburn, but the nitty gritty of sun safety is actually much more complex. Wrinkle-causing UVA rays and burn-inducing UVB's can pose a serious risk to your health (and good looks). So what can you do? Kevin P. Boyd makes the case to slap on some physical or chemical SPF daily. &#10;&#10;Lesson by Kevin P. Boyd, animation by Andrew Foerster." id="280" name="Google Shape;280;p36" title="Why do we have to wear sunscreen? - Kevin P. Boyd">
            <a:hlinkClick r:id="rId4"/>
          </p:cNvPr>
          <p:cNvPicPr preferRelativeResize="0"/>
          <p:nvPr/>
        </p:nvPicPr>
        <p:blipFill>
          <a:blip r:embed="rId5">
            <a:alphaModFix/>
          </a:blip>
          <a:stretch>
            <a:fillRect/>
          </a:stretch>
        </p:blipFill>
        <p:spPr>
          <a:xfrm>
            <a:off x="0" y="0"/>
            <a:ext cx="9079834" cy="680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7"/>
          <p:cNvSpPr txBox="1"/>
          <p:nvPr/>
        </p:nvSpPr>
        <p:spPr>
          <a:xfrm>
            <a:off x="8549454" y="6334188"/>
            <a:ext cx="10287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A8A8A"/>
                </a:solidFill>
                <a:latin typeface="Calibri"/>
                <a:ea typeface="Calibri"/>
                <a:cs typeface="Calibri"/>
                <a:sym typeface="Calibri"/>
              </a:rPr>
              <a:t>1</a:t>
            </a:r>
            <a:endParaRPr sz="1200">
              <a:latin typeface="Calibri"/>
              <a:ea typeface="Calibri"/>
              <a:cs typeface="Calibri"/>
              <a:sym typeface="Calibri"/>
            </a:endParaRPr>
          </a:p>
          <a:p>
            <a:pPr indent="0" lvl="0" marL="12700" marR="0" rtl="0" algn="l">
              <a:lnSpc>
                <a:spcPct val="100000"/>
              </a:lnSpc>
              <a:spcBef>
                <a:spcPts val="0"/>
              </a:spcBef>
              <a:spcAft>
                <a:spcPts val="0"/>
              </a:spcAft>
              <a:buNone/>
            </a:pPr>
            <a:r>
              <a:rPr lang="en-US" sz="1200">
                <a:solidFill>
                  <a:srgbClr val="8A8A8A"/>
                </a:solidFill>
                <a:latin typeface="Calibri"/>
                <a:ea typeface="Calibri"/>
                <a:cs typeface="Calibri"/>
                <a:sym typeface="Calibri"/>
              </a:rPr>
              <a:t>4</a:t>
            </a:r>
            <a:endParaRPr sz="1200">
              <a:latin typeface="Calibri"/>
              <a:ea typeface="Calibri"/>
              <a:cs typeface="Calibri"/>
              <a:sym typeface="Calibri"/>
            </a:endParaRPr>
          </a:p>
        </p:txBody>
      </p:sp>
      <p:sp>
        <p:nvSpPr>
          <p:cNvPr id="286" name="Google Shape;286;p37"/>
          <p:cNvSpPr txBox="1"/>
          <p:nvPr>
            <p:ph type="title"/>
          </p:nvPr>
        </p:nvSpPr>
        <p:spPr>
          <a:xfrm>
            <a:off x="1817800" y="253978"/>
            <a:ext cx="5112900" cy="1809600"/>
          </a:xfrm>
          <a:prstGeom prst="rect">
            <a:avLst/>
          </a:prstGeom>
          <a:noFill/>
          <a:ln>
            <a:noFill/>
          </a:ln>
        </p:spPr>
        <p:txBody>
          <a:bodyPr anchorCtr="0" anchor="t" bIns="0" lIns="0" spcFirstLastPara="1" rIns="0" wrap="square" tIns="36175">
            <a:spAutoFit/>
          </a:bodyPr>
          <a:lstStyle/>
          <a:p>
            <a:pPr indent="224790" lvl="0" marL="405765" marR="5080" rtl="0" algn="l">
              <a:lnSpc>
                <a:spcPct val="119000"/>
              </a:lnSpc>
              <a:spcBef>
                <a:spcPts val="0"/>
              </a:spcBef>
              <a:spcAft>
                <a:spcPts val="0"/>
              </a:spcAft>
              <a:buNone/>
            </a:pPr>
            <a:r>
              <a:rPr lang="en-US"/>
              <a:t>Pourquoi mettre  de l’écran solaire?</a:t>
            </a:r>
            <a:endParaRPr/>
          </a:p>
          <a:p>
            <a:pPr indent="0" lvl="0" marL="12700" rtl="0" algn="l">
              <a:lnSpc>
                <a:spcPct val="119500"/>
              </a:lnSpc>
              <a:spcBef>
                <a:spcPts val="0"/>
              </a:spcBef>
              <a:spcAft>
                <a:spcPts val="0"/>
              </a:spcAft>
              <a:buNone/>
            </a:pPr>
            <a:r>
              <a:t/>
            </a:r>
            <a:endParaRPr sz="2000">
              <a:latin typeface="Calibri"/>
              <a:ea typeface="Calibri"/>
              <a:cs typeface="Calibri"/>
              <a:sym typeface="Calibri"/>
            </a:endParaRPr>
          </a:p>
        </p:txBody>
      </p:sp>
      <p:pic>
        <p:nvPicPr>
          <p:cNvPr id="287" name="Google Shape;287;p37"/>
          <p:cNvPicPr preferRelativeResize="0"/>
          <p:nvPr/>
        </p:nvPicPr>
        <p:blipFill rotWithShape="1">
          <a:blip r:embed="rId3">
            <a:alphaModFix/>
          </a:blip>
          <a:srcRect b="0" l="0" r="0" t="0"/>
          <a:stretch/>
        </p:blipFill>
        <p:spPr>
          <a:xfrm>
            <a:off x="2235794" y="2385060"/>
            <a:ext cx="4672403" cy="35225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8"/>
          <p:cNvPicPr preferRelativeResize="0"/>
          <p:nvPr/>
        </p:nvPicPr>
        <p:blipFill rotWithShape="1">
          <a:blip r:embed="rId3">
            <a:alphaModFix/>
          </a:blip>
          <a:srcRect b="0" l="0" r="0" t="0"/>
          <a:stretch/>
        </p:blipFill>
        <p:spPr>
          <a:xfrm>
            <a:off x="0" y="5989245"/>
            <a:ext cx="9144001" cy="868755"/>
          </a:xfrm>
          <a:prstGeom prst="rect">
            <a:avLst/>
          </a:prstGeom>
          <a:noFill/>
          <a:ln>
            <a:noFill/>
          </a:ln>
        </p:spPr>
      </p:pic>
      <p:sp>
        <p:nvSpPr>
          <p:cNvPr id="294" name="Google Shape;294;p38"/>
          <p:cNvSpPr/>
          <p:nvPr/>
        </p:nvSpPr>
        <p:spPr>
          <a:xfrm>
            <a:off x="1003375" y="119200"/>
            <a:ext cx="8010000" cy="10389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3600"/>
              <a:buFont typeface="Lucida Sans"/>
              <a:buNone/>
            </a:pPr>
            <a:r>
              <a:rPr b="1" lang="en-US" sz="3600">
                <a:solidFill>
                  <a:srgbClr val="44B9E8"/>
                </a:solidFill>
                <a:latin typeface="Lucida Sans"/>
                <a:ea typeface="Lucida Sans"/>
                <a:cs typeface="Lucida Sans"/>
                <a:sym typeface="Lucida Sans"/>
              </a:rPr>
              <a:t>C’est quoi une graine de beauté? </a:t>
            </a:r>
            <a:endParaRPr b="0" i="0" sz="1400" u="none" cap="none" strike="noStrike">
              <a:solidFill>
                <a:srgbClr val="000000"/>
              </a:solidFill>
              <a:latin typeface="Arial"/>
              <a:ea typeface="Arial"/>
              <a:cs typeface="Arial"/>
              <a:sym typeface="Arial"/>
            </a:endParaRPr>
          </a:p>
        </p:txBody>
      </p:sp>
      <p:sp>
        <p:nvSpPr>
          <p:cNvPr id="295" name="Google Shape;295;p38"/>
          <p:cNvSpPr/>
          <p:nvPr/>
        </p:nvSpPr>
        <p:spPr>
          <a:xfrm>
            <a:off x="85850" y="1158100"/>
            <a:ext cx="8927700" cy="5290500"/>
          </a:xfrm>
          <a:prstGeom prst="rect">
            <a:avLst/>
          </a:prstGeom>
          <a:noFill/>
          <a:ln>
            <a:noFill/>
          </a:ln>
        </p:spPr>
        <p:txBody>
          <a:bodyPr anchorCtr="0" anchor="t" bIns="45700" lIns="45700" spcFirstLastPara="1" rIns="45700" wrap="square" tIns="45700">
            <a:noAutofit/>
          </a:bodyPr>
          <a:lstStyle/>
          <a:p>
            <a:pPr indent="-393700" lvl="0" marL="457200" marR="0" rtl="0" algn="l">
              <a:lnSpc>
                <a:spcPct val="100000"/>
              </a:lnSpc>
              <a:spcBef>
                <a:spcPts val="400"/>
              </a:spcBef>
              <a:spcAft>
                <a:spcPts val="0"/>
              </a:spcAft>
              <a:buSzPts val="2600"/>
              <a:buFont typeface="Lucida Sans"/>
              <a:buChar char="●"/>
            </a:pPr>
            <a:r>
              <a:rPr b="1" lang="en-US" sz="2600">
                <a:latin typeface="Lucida Sans"/>
                <a:ea typeface="Lucida Sans"/>
                <a:cs typeface="Lucida Sans"/>
                <a:sym typeface="Lucida Sans"/>
              </a:rPr>
              <a:t>Les graines de beauté (Moles)</a:t>
            </a:r>
            <a:r>
              <a:rPr lang="en-US" sz="2600">
                <a:latin typeface="Lucida Sans"/>
                <a:ea typeface="Lucida Sans"/>
                <a:cs typeface="Lucida Sans"/>
                <a:sym typeface="Lucida Sans"/>
              </a:rPr>
              <a:t> sont des petites taches brunes causées par des groupements de mélanine</a:t>
            </a:r>
            <a:endParaRPr sz="2600">
              <a:latin typeface="Lucida Sans"/>
              <a:ea typeface="Lucida Sans"/>
              <a:cs typeface="Lucida Sans"/>
              <a:sym typeface="Lucida Sans"/>
            </a:endParaRPr>
          </a:p>
          <a:p>
            <a:pPr indent="0" lvl="0" marL="0" marR="0" rtl="0" algn="l">
              <a:lnSpc>
                <a:spcPct val="100000"/>
              </a:lnSpc>
              <a:spcBef>
                <a:spcPts val="400"/>
              </a:spcBef>
              <a:spcAft>
                <a:spcPts val="0"/>
              </a:spcAft>
              <a:buNone/>
            </a:pPr>
            <a:r>
              <a:t/>
            </a:r>
            <a:endParaRPr sz="2600">
              <a:latin typeface="Lucida Sans"/>
              <a:ea typeface="Lucida Sans"/>
              <a:cs typeface="Lucida Sans"/>
              <a:sym typeface="Lucida Sans"/>
            </a:endParaRPr>
          </a:p>
          <a:p>
            <a:pPr indent="-393700" lvl="0" marL="457200" marR="0" rtl="0" algn="l">
              <a:lnSpc>
                <a:spcPct val="100000"/>
              </a:lnSpc>
              <a:spcBef>
                <a:spcPts val="400"/>
              </a:spcBef>
              <a:spcAft>
                <a:spcPts val="0"/>
              </a:spcAft>
              <a:buSzPts val="2600"/>
              <a:buFont typeface="Lucida Sans"/>
              <a:buChar char="●"/>
            </a:pPr>
            <a:r>
              <a:rPr lang="en-US" sz="2600">
                <a:latin typeface="Lucida Sans"/>
                <a:ea typeface="Lucida Sans"/>
                <a:cs typeface="Lucida Sans"/>
                <a:sym typeface="Lucida Sans"/>
              </a:rPr>
              <a:t>Les graines de beauté apparaissent généralement pendant l’enfance et l’adolescence</a:t>
            </a:r>
            <a:endParaRPr sz="2600">
              <a:latin typeface="Lucida Sans"/>
              <a:ea typeface="Lucida Sans"/>
              <a:cs typeface="Lucida Sans"/>
              <a:sym typeface="Lucida Sans"/>
            </a:endParaRPr>
          </a:p>
          <a:p>
            <a:pPr indent="-393700" lvl="0" marL="457200" marR="0" rtl="0" algn="l">
              <a:lnSpc>
                <a:spcPct val="100000"/>
              </a:lnSpc>
              <a:spcBef>
                <a:spcPts val="0"/>
              </a:spcBef>
              <a:spcAft>
                <a:spcPts val="0"/>
              </a:spcAft>
              <a:buSzPts val="2600"/>
              <a:buFont typeface="Lucida Sans"/>
              <a:buChar char="●"/>
            </a:pPr>
            <a:r>
              <a:rPr lang="en-US" sz="2600">
                <a:latin typeface="Lucida Sans"/>
                <a:ea typeface="Lucida Sans"/>
                <a:cs typeface="Lucida Sans"/>
                <a:sym typeface="Lucida Sans"/>
              </a:rPr>
              <a:t>La plupart des personnes ont entre 10 à 40 graines de beauté, dont quelques-unes peuvent changer en apparence ou disparaître avec du temps </a:t>
            </a:r>
            <a:endParaRPr sz="2600">
              <a:latin typeface="Lucida Sans"/>
              <a:ea typeface="Lucida Sans"/>
              <a:cs typeface="Lucida Sans"/>
              <a:sym typeface="Lucida Sans"/>
            </a:endParaRPr>
          </a:p>
          <a:p>
            <a:pPr indent="-393700" lvl="0" marL="457200" marR="0" rtl="0" algn="l">
              <a:lnSpc>
                <a:spcPct val="100000"/>
              </a:lnSpc>
              <a:spcBef>
                <a:spcPts val="0"/>
              </a:spcBef>
              <a:spcAft>
                <a:spcPts val="0"/>
              </a:spcAft>
              <a:buSzPts val="2600"/>
              <a:buFont typeface="Lucida Sans"/>
              <a:buChar char="●"/>
            </a:pPr>
            <a:r>
              <a:rPr lang="en-US" sz="2600">
                <a:latin typeface="Lucida Sans"/>
                <a:ea typeface="Lucida Sans"/>
                <a:cs typeface="Lucida Sans"/>
                <a:sym typeface="Lucida Sans"/>
              </a:rPr>
              <a:t>De nouvelles graines de beauté comme adulte peuvent être un indice du cancer de la peau et doivent être vérifiées par un médecin</a:t>
            </a:r>
            <a:endParaRPr sz="2600">
              <a:latin typeface="Lucida Sans"/>
              <a:ea typeface="Lucida Sans"/>
              <a:cs typeface="Lucida Sans"/>
              <a:sym typeface="Lucida Sans"/>
            </a:endParaRPr>
          </a:p>
          <a:p>
            <a:pPr indent="0" lvl="0" marL="0" marR="0" rtl="0" algn="l">
              <a:lnSpc>
                <a:spcPct val="100000"/>
              </a:lnSpc>
              <a:spcBef>
                <a:spcPts val="400"/>
              </a:spcBef>
              <a:spcAft>
                <a:spcPts val="0"/>
              </a:spcAft>
              <a:buNone/>
            </a:pPr>
            <a:r>
              <a:t/>
            </a:r>
            <a:endParaRPr sz="2600">
              <a:latin typeface="Lucida Sans"/>
              <a:ea typeface="Lucida Sans"/>
              <a:cs typeface="Lucida Sans"/>
              <a:sym typeface="Lucida Sans"/>
            </a:endParaRPr>
          </a:p>
          <a:p>
            <a:pPr indent="0" lvl="0" marL="457200" marR="0" rtl="0" algn="l">
              <a:lnSpc>
                <a:spcPct val="100000"/>
              </a:lnSpc>
              <a:spcBef>
                <a:spcPts val="400"/>
              </a:spcBef>
              <a:spcAft>
                <a:spcPts val="0"/>
              </a:spcAft>
              <a:buClr>
                <a:schemeClr val="dk1"/>
              </a:buClr>
              <a:buSzPts val="1100"/>
              <a:buFont typeface="Arial"/>
              <a:buNone/>
            </a:pPr>
            <a:r>
              <a:t/>
            </a:r>
            <a:endParaRPr b="1" sz="2600">
              <a:solidFill>
                <a:schemeClr val="dk1"/>
              </a:solidFill>
              <a:latin typeface="Lucida Sans"/>
              <a:ea typeface="Lucida Sans"/>
              <a:cs typeface="Lucida Sans"/>
              <a:sym typeface="Lucida Sans"/>
            </a:endParaRPr>
          </a:p>
          <a:p>
            <a:pPr indent="0" lvl="0" marL="457200" marR="0" rtl="0" algn="l">
              <a:lnSpc>
                <a:spcPct val="100000"/>
              </a:lnSpc>
              <a:spcBef>
                <a:spcPts val="400"/>
              </a:spcBef>
              <a:spcAft>
                <a:spcPts val="0"/>
              </a:spcAft>
              <a:buClr>
                <a:schemeClr val="dk1"/>
              </a:buClr>
              <a:buSzPts val="1100"/>
              <a:buFont typeface="Arial"/>
              <a:buNone/>
            </a:pPr>
            <a:r>
              <a:t/>
            </a:r>
            <a:endParaRPr b="1" sz="2600">
              <a:solidFill>
                <a:schemeClr val="dk1"/>
              </a:solidFill>
              <a:latin typeface="Lucida Sans"/>
              <a:ea typeface="Lucida Sans"/>
              <a:cs typeface="Lucida Sans"/>
              <a:sym typeface="Lucida Sans"/>
            </a:endParaRPr>
          </a:p>
          <a:p>
            <a:pPr indent="0" lvl="0" marL="457200" marR="0" rtl="0" algn="l">
              <a:lnSpc>
                <a:spcPct val="100000"/>
              </a:lnSpc>
              <a:spcBef>
                <a:spcPts val="400"/>
              </a:spcBef>
              <a:spcAft>
                <a:spcPts val="0"/>
              </a:spcAft>
              <a:buClr>
                <a:schemeClr val="dk1"/>
              </a:buClr>
              <a:buSzPts val="1100"/>
              <a:buFont typeface="Arial"/>
              <a:buNone/>
            </a:pPr>
            <a:r>
              <a:t/>
            </a:r>
            <a:endParaRPr b="1" sz="2600">
              <a:solidFill>
                <a:schemeClr val="dk1"/>
              </a:solidFill>
              <a:latin typeface="Lucida Sans"/>
              <a:ea typeface="Lucida Sans"/>
              <a:cs typeface="Lucida Sans"/>
              <a:sym typeface="Lucida Sans"/>
            </a:endParaRPr>
          </a:p>
          <a:p>
            <a:pPr indent="0" lvl="0" marL="457200" marR="0" rtl="0" algn="l">
              <a:lnSpc>
                <a:spcPct val="100000"/>
              </a:lnSpc>
              <a:spcBef>
                <a:spcPts val="400"/>
              </a:spcBef>
              <a:spcAft>
                <a:spcPts val="0"/>
              </a:spcAft>
              <a:buNone/>
            </a:pPr>
            <a:r>
              <a:t/>
            </a:r>
            <a:endParaRPr b="1" sz="2600">
              <a:solidFill>
                <a:schemeClr val="dk1"/>
              </a:solidFill>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1313667" y="969994"/>
            <a:ext cx="7162800" cy="5739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rgbClr val="44B9E8"/>
                </a:solidFill>
              </a:rPr>
              <a:t>L’ABCDE du dépistage précoce</a:t>
            </a:r>
            <a:endParaRPr sz="3600"/>
          </a:p>
        </p:txBody>
      </p:sp>
      <p:sp>
        <p:nvSpPr>
          <p:cNvPr id="301" name="Google Shape;301;p39"/>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02" name="Google Shape;302;p39"/>
          <p:cNvSpPr txBox="1"/>
          <p:nvPr>
            <p:ph idx="12" type="sldNum"/>
          </p:nvPr>
        </p:nvSpPr>
        <p:spPr>
          <a:xfrm>
            <a:off x="8447181" y="6463728"/>
            <a:ext cx="231900" cy="1779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03" name="Google Shape;303;p39"/>
          <p:cNvSpPr txBox="1"/>
          <p:nvPr/>
        </p:nvSpPr>
        <p:spPr>
          <a:xfrm>
            <a:off x="599927" y="1701779"/>
            <a:ext cx="7985700" cy="3520800"/>
          </a:xfrm>
          <a:prstGeom prst="rect">
            <a:avLst/>
          </a:prstGeom>
          <a:noFill/>
          <a:ln>
            <a:noFill/>
          </a:ln>
        </p:spPr>
        <p:txBody>
          <a:bodyPr anchorCtr="0" anchor="t" bIns="0" lIns="0" spcFirstLastPara="1" rIns="0" wrap="square" tIns="27300">
            <a:spAutoFit/>
          </a:bodyPr>
          <a:lstStyle/>
          <a:p>
            <a:pPr indent="-256539" lvl="0" marL="268605" marR="152400" rtl="0" algn="l">
              <a:lnSpc>
                <a:spcPct val="119592"/>
              </a:lnSpc>
              <a:spcBef>
                <a:spcPts val="0"/>
              </a:spcBef>
              <a:spcAft>
                <a:spcPts val="0"/>
              </a:spcAft>
              <a:buNone/>
            </a:pPr>
            <a:r>
              <a:rPr lang="en-US" sz="1800">
                <a:latin typeface="SimSun-ExtB"/>
                <a:ea typeface="SimSun-ExtB"/>
                <a:cs typeface="SimSun-ExtB"/>
                <a:sym typeface="SimSun-ExtB"/>
              </a:rPr>
              <a:t>𑠀 </a:t>
            </a:r>
            <a:r>
              <a:rPr lang="en-US" sz="2700">
                <a:latin typeface="Lucida Sans"/>
                <a:ea typeface="Lucida Sans"/>
                <a:cs typeface="Lucida Sans"/>
                <a:sym typeface="Lucida Sans"/>
              </a:rPr>
              <a:t>Le </a:t>
            </a:r>
            <a:r>
              <a:rPr b="1" lang="en-US" sz="2700">
                <a:latin typeface="Trebuchet MS"/>
                <a:ea typeface="Trebuchet MS"/>
                <a:cs typeface="Trebuchet MS"/>
                <a:sym typeface="Trebuchet MS"/>
              </a:rPr>
              <a:t>dépistage précoce </a:t>
            </a:r>
            <a:r>
              <a:rPr lang="en-US" sz="2700">
                <a:latin typeface="Lucida Sans"/>
                <a:ea typeface="Lucida Sans"/>
                <a:cs typeface="Lucida Sans"/>
                <a:sym typeface="Lucida Sans"/>
              </a:rPr>
              <a:t>joue un rôle important  dans la réussite du traitement.</a:t>
            </a:r>
            <a:endParaRPr sz="2700">
              <a:latin typeface="Lucida Sans"/>
              <a:ea typeface="Lucida Sans"/>
              <a:cs typeface="Lucida Sans"/>
              <a:sym typeface="Lucida Sans"/>
            </a:endParaRPr>
          </a:p>
          <a:p>
            <a:pPr indent="-400050" lvl="0" marL="457200" marR="0" rtl="0" algn="l">
              <a:lnSpc>
                <a:spcPct val="100000"/>
              </a:lnSpc>
              <a:spcBef>
                <a:spcPts val="2855"/>
              </a:spcBef>
              <a:spcAft>
                <a:spcPts val="0"/>
              </a:spcAft>
              <a:buSzPts val="2700"/>
              <a:buChar char="●"/>
            </a:pPr>
            <a:r>
              <a:rPr lang="en-US" sz="2700">
                <a:latin typeface="Lucida Sans"/>
                <a:ea typeface="Lucida Sans"/>
                <a:cs typeface="Lucida Sans"/>
                <a:sym typeface="Lucida Sans"/>
              </a:rPr>
              <a:t>Examinez votre peau </a:t>
            </a:r>
            <a:r>
              <a:rPr b="1" lang="en-US" sz="2700">
                <a:latin typeface="Trebuchet MS"/>
                <a:ea typeface="Trebuchet MS"/>
                <a:cs typeface="Trebuchet MS"/>
                <a:sym typeface="Trebuchet MS"/>
              </a:rPr>
              <a:t>tous les mois</a:t>
            </a:r>
            <a:r>
              <a:rPr lang="en-US" sz="2700">
                <a:latin typeface="Lucida Sans"/>
                <a:ea typeface="Lucida Sans"/>
                <a:cs typeface="Lucida Sans"/>
                <a:sym typeface="Lucida Sans"/>
              </a:rPr>
              <a:t>.</a:t>
            </a:r>
            <a:endParaRPr sz="2700">
              <a:latin typeface="Lucida Sans"/>
              <a:ea typeface="Lucida Sans"/>
              <a:cs typeface="Lucida Sans"/>
              <a:sym typeface="Lucida Sans"/>
            </a:endParaRPr>
          </a:p>
          <a:p>
            <a:pPr indent="0" lvl="0" marL="0" marR="0" rtl="0" algn="l">
              <a:lnSpc>
                <a:spcPct val="100000"/>
              </a:lnSpc>
              <a:spcBef>
                <a:spcPts val="20"/>
              </a:spcBef>
              <a:spcAft>
                <a:spcPts val="0"/>
              </a:spcAft>
              <a:buNone/>
            </a:pPr>
            <a:r>
              <a:t/>
            </a:r>
            <a:endParaRPr sz="2000">
              <a:latin typeface="Lucida Sans"/>
              <a:ea typeface="Lucida Sans"/>
              <a:cs typeface="Lucida Sans"/>
              <a:sym typeface="Lucida Sans"/>
            </a:endParaRPr>
          </a:p>
          <a:p>
            <a:pPr indent="-400050" lvl="0" marL="457200" marR="5080" rtl="0" algn="l">
              <a:lnSpc>
                <a:spcPct val="119259"/>
              </a:lnSpc>
              <a:spcBef>
                <a:spcPts val="0"/>
              </a:spcBef>
              <a:spcAft>
                <a:spcPts val="0"/>
              </a:spcAft>
              <a:buSzPts val="2700"/>
              <a:buChar char="●"/>
            </a:pPr>
            <a:r>
              <a:rPr b="1" lang="en-US" sz="2700">
                <a:latin typeface="Trebuchet MS"/>
                <a:ea typeface="Trebuchet MS"/>
                <a:cs typeface="Trebuchet MS"/>
                <a:sym typeface="Trebuchet MS"/>
              </a:rPr>
              <a:t>Examinez votre corps au grand complet</a:t>
            </a:r>
            <a:r>
              <a:rPr lang="en-US" sz="2700">
                <a:latin typeface="Lucida Sans"/>
                <a:ea typeface="Lucida Sans"/>
                <a:cs typeface="Lucida Sans"/>
                <a:sym typeface="Lucida Sans"/>
              </a:rPr>
              <a:t>, même le dessous de vos bras et de vos pieds.</a:t>
            </a:r>
            <a:endParaRPr sz="2700">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0"/>
          <p:cNvSpPr txBox="1"/>
          <p:nvPr>
            <p:ph type="title"/>
          </p:nvPr>
        </p:nvSpPr>
        <p:spPr>
          <a:xfrm>
            <a:off x="2432214" y="137826"/>
            <a:ext cx="5421600" cy="6351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solidFill>
                  <a:srgbClr val="44B9E8"/>
                </a:solidFill>
              </a:rPr>
              <a:t>A pour « asymétrie »</a:t>
            </a:r>
            <a:endParaRPr/>
          </a:p>
        </p:txBody>
      </p:sp>
      <p:sp>
        <p:nvSpPr>
          <p:cNvPr id="309" name="Google Shape;309;p40"/>
          <p:cNvSpPr txBox="1"/>
          <p:nvPr/>
        </p:nvSpPr>
        <p:spPr>
          <a:xfrm>
            <a:off x="599927" y="1506517"/>
            <a:ext cx="7317000" cy="1713000"/>
          </a:xfrm>
          <a:prstGeom prst="rect">
            <a:avLst/>
          </a:prstGeom>
          <a:noFill/>
          <a:ln>
            <a:noFill/>
          </a:ln>
        </p:spPr>
        <p:txBody>
          <a:bodyPr anchorCtr="0" anchor="t" bIns="0" lIns="0" spcFirstLastPara="1" rIns="0" wrap="square" tIns="27300">
            <a:spAutoFit/>
          </a:bodyPr>
          <a:lstStyle/>
          <a:p>
            <a:pPr indent="-256539" lvl="0" marL="268605" marR="5080" rtl="0" algn="l">
              <a:lnSpc>
                <a:spcPct val="119592"/>
              </a:lnSpc>
              <a:spcBef>
                <a:spcPts val="0"/>
              </a:spcBef>
              <a:spcAft>
                <a:spcPts val="0"/>
              </a:spcAft>
              <a:buNone/>
            </a:pPr>
            <a:r>
              <a:rPr lang="en-US" sz="1800">
                <a:latin typeface="SimSun-ExtB"/>
                <a:ea typeface="SimSun-ExtB"/>
                <a:cs typeface="SimSun-ExtB"/>
                <a:sym typeface="SimSun-ExtB"/>
              </a:rPr>
              <a:t>𑠀</a:t>
            </a:r>
            <a:r>
              <a:rPr lang="en-US" sz="2700">
                <a:latin typeface="Lucida Sans"/>
                <a:ea typeface="Lucida Sans"/>
                <a:cs typeface="Lucida Sans"/>
                <a:sym typeface="Lucida Sans"/>
              </a:rPr>
              <a:t>Est-ce que la forme du grain de beauté est  différente d’un côté et de l’autre?</a:t>
            </a:r>
            <a:endParaRPr sz="2700">
              <a:latin typeface="Lucida Sans"/>
              <a:ea typeface="Lucida Sans"/>
              <a:cs typeface="Lucida Sans"/>
              <a:sym typeface="Lucida Sans"/>
            </a:endParaRPr>
          </a:p>
          <a:p>
            <a:pPr indent="0" lvl="0" marL="2271395" marR="0" rtl="0" algn="l">
              <a:lnSpc>
                <a:spcPct val="100000"/>
              </a:lnSpc>
              <a:spcBef>
                <a:spcPts val="2150"/>
              </a:spcBef>
              <a:spcAft>
                <a:spcPts val="0"/>
              </a:spcAft>
              <a:buNone/>
            </a:pPr>
            <a:r>
              <a:rPr b="1" lang="en-US" sz="2700">
                <a:latin typeface="Trebuchet MS"/>
                <a:ea typeface="Trebuchet MS"/>
                <a:cs typeface="Trebuchet MS"/>
                <a:sym typeface="Trebuchet MS"/>
              </a:rPr>
              <a:t>Bon	          Mauvais</a:t>
            </a:r>
            <a:endParaRPr sz="2700">
              <a:latin typeface="Trebuchet MS"/>
              <a:ea typeface="Trebuchet MS"/>
              <a:cs typeface="Trebuchet MS"/>
              <a:sym typeface="Trebuchet MS"/>
            </a:endParaRPr>
          </a:p>
        </p:txBody>
      </p:sp>
      <p:pic>
        <p:nvPicPr>
          <p:cNvPr id="310" name="Google Shape;310;p40"/>
          <p:cNvPicPr preferRelativeResize="0"/>
          <p:nvPr/>
        </p:nvPicPr>
        <p:blipFill rotWithShape="1">
          <a:blip r:embed="rId3">
            <a:alphaModFix/>
          </a:blip>
          <a:srcRect b="0" l="0" r="0" t="0"/>
          <a:stretch/>
        </p:blipFill>
        <p:spPr>
          <a:xfrm>
            <a:off x="1619276" y="3213313"/>
            <a:ext cx="2520944" cy="2214561"/>
          </a:xfrm>
          <a:prstGeom prst="rect">
            <a:avLst/>
          </a:prstGeom>
          <a:noFill/>
          <a:ln>
            <a:noFill/>
          </a:ln>
        </p:spPr>
      </p:pic>
      <p:pic>
        <p:nvPicPr>
          <p:cNvPr id="311" name="Google Shape;311;p40"/>
          <p:cNvPicPr preferRelativeResize="0"/>
          <p:nvPr/>
        </p:nvPicPr>
        <p:blipFill rotWithShape="1">
          <a:blip r:embed="rId4">
            <a:alphaModFix/>
          </a:blip>
          <a:srcRect b="0" l="0" r="0" t="0"/>
          <a:stretch/>
        </p:blipFill>
        <p:spPr>
          <a:xfrm>
            <a:off x="4386250" y="3213313"/>
            <a:ext cx="2511408" cy="2214561"/>
          </a:xfrm>
          <a:prstGeom prst="rect">
            <a:avLst/>
          </a:prstGeom>
          <a:noFill/>
          <a:ln>
            <a:noFill/>
          </a:ln>
        </p:spPr>
      </p:pic>
      <p:sp>
        <p:nvSpPr>
          <p:cNvPr id="312" name="Google Shape;312;p40"/>
          <p:cNvSpPr txBox="1"/>
          <p:nvPr/>
        </p:nvSpPr>
        <p:spPr>
          <a:xfrm>
            <a:off x="1971471" y="5548480"/>
            <a:ext cx="17907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rebuchet MS"/>
                <a:ea typeface="Trebuchet MS"/>
                <a:cs typeface="Trebuchet MS"/>
                <a:sym typeface="Trebuchet MS"/>
              </a:rPr>
              <a:t>Symétrique</a:t>
            </a:r>
            <a:endParaRPr sz="2400">
              <a:latin typeface="Trebuchet MS"/>
              <a:ea typeface="Trebuchet MS"/>
              <a:cs typeface="Trebuchet MS"/>
              <a:sym typeface="Trebuchet MS"/>
            </a:endParaRPr>
          </a:p>
        </p:txBody>
      </p:sp>
      <p:sp>
        <p:nvSpPr>
          <p:cNvPr id="313" name="Google Shape;313;p40"/>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14" name="Google Shape;314;p40"/>
          <p:cNvSpPr txBox="1"/>
          <p:nvPr>
            <p:ph idx="12" type="sldNum"/>
          </p:nvPr>
        </p:nvSpPr>
        <p:spPr>
          <a:xfrm>
            <a:off x="8447181" y="6463728"/>
            <a:ext cx="231900" cy="1779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15" name="Google Shape;315;p40"/>
          <p:cNvSpPr txBox="1"/>
          <p:nvPr/>
        </p:nvSpPr>
        <p:spPr>
          <a:xfrm>
            <a:off x="4624145" y="5548480"/>
            <a:ext cx="20103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rebuchet MS"/>
                <a:ea typeface="Trebuchet MS"/>
                <a:cs typeface="Trebuchet MS"/>
                <a:sym typeface="Trebuchet MS"/>
              </a:rPr>
              <a:t>Asymétrique</a:t>
            </a:r>
            <a:endParaRPr sz="2400">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txBox="1"/>
          <p:nvPr>
            <p:ph type="title"/>
          </p:nvPr>
        </p:nvSpPr>
        <p:spPr>
          <a:xfrm>
            <a:off x="2988505" y="236251"/>
            <a:ext cx="4308600" cy="6351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solidFill>
                  <a:srgbClr val="44B9E8"/>
                </a:solidFill>
              </a:rPr>
              <a:t>B pour « bords »</a:t>
            </a:r>
            <a:endParaRPr/>
          </a:p>
        </p:txBody>
      </p:sp>
      <p:sp>
        <p:nvSpPr>
          <p:cNvPr id="321" name="Google Shape;321;p41"/>
          <p:cNvSpPr txBox="1"/>
          <p:nvPr/>
        </p:nvSpPr>
        <p:spPr>
          <a:xfrm>
            <a:off x="1412550" y="1041550"/>
            <a:ext cx="6318900" cy="1437300"/>
          </a:xfrm>
          <a:prstGeom prst="rect">
            <a:avLst/>
          </a:prstGeom>
          <a:noFill/>
          <a:ln>
            <a:noFill/>
          </a:ln>
        </p:spPr>
        <p:txBody>
          <a:bodyPr anchorCtr="0" anchor="t" bIns="0" lIns="0" spcFirstLastPara="1" rIns="0" wrap="square" tIns="27300">
            <a:spAutoFit/>
          </a:bodyPr>
          <a:lstStyle/>
          <a:p>
            <a:pPr indent="-256539" lvl="0" marL="268605" marR="5080" rtl="0" algn="l">
              <a:lnSpc>
                <a:spcPct val="119592"/>
              </a:lnSpc>
              <a:spcBef>
                <a:spcPts val="0"/>
              </a:spcBef>
              <a:spcAft>
                <a:spcPts val="0"/>
              </a:spcAft>
              <a:buNone/>
            </a:pPr>
            <a:r>
              <a:rPr lang="en-US" sz="1800">
                <a:latin typeface="SimSun-ExtB"/>
                <a:ea typeface="SimSun-ExtB"/>
                <a:cs typeface="SimSun-ExtB"/>
                <a:sym typeface="SimSun-ExtB"/>
              </a:rPr>
              <a:t>𑠀</a:t>
            </a:r>
            <a:r>
              <a:rPr lang="en-US" sz="2700">
                <a:latin typeface="Lucida Sans"/>
                <a:ea typeface="Lucida Sans"/>
                <a:cs typeface="Lucida Sans"/>
                <a:sym typeface="Lucida Sans"/>
              </a:rPr>
              <a:t>Est-ce que les bords sont irréguliers ou  inégaux?</a:t>
            </a:r>
            <a:endParaRPr sz="2700">
              <a:latin typeface="Lucida Sans"/>
              <a:ea typeface="Lucida Sans"/>
              <a:cs typeface="Lucida Sans"/>
              <a:sym typeface="Lucida Sans"/>
            </a:endParaRPr>
          </a:p>
          <a:p>
            <a:pPr indent="0" lvl="0" marL="2109470" marR="0" rtl="0" algn="l">
              <a:lnSpc>
                <a:spcPct val="110740"/>
              </a:lnSpc>
              <a:spcBef>
                <a:spcPts val="0"/>
              </a:spcBef>
              <a:spcAft>
                <a:spcPts val="0"/>
              </a:spcAft>
              <a:buNone/>
            </a:pPr>
            <a:r>
              <a:t/>
            </a:r>
            <a:endParaRPr sz="2700">
              <a:latin typeface="Trebuchet MS"/>
              <a:ea typeface="Trebuchet MS"/>
              <a:cs typeface="Trebuchet MS"/>
              <a:sym typeface="Trebuchet MS"/>
            </a:endParaRPr>
          </a:p>
        </p:txBody>
      </p:sp>
      <p:pic>
        <p:nvPicPr>
          <p:cNvPr id="322" name="Google Shape;322;p41"/>
          <p:cNvPicPr preferRelativeResize="0"/>
          <p:nvPr/>
        </p:nvPicPr>
        <p:blipFill rotWithShape="1">
          <a:blip r:embed="rId3">
            <a:alphaModFix/>
          </a:blip>
          <a:srcRect b="0" l="0" r="0" t="0"/>
          <a:stretch/>
        </p:blipFill>
        <p:spPr>
          <a:xfrm>
            <a:off x="1614720" y="2833992"/>
            <a:ext cx="2874958" cy="2509837"/>
          </a:xfrm>
          <a:prstGeom prst="rect">
            <a:avLst/>
          </a:prstGeom>
          <a:noFill/>
          <a:ln>
            <a:noFill/>
          </a:ln>
        </p:spPr>
      </p:pic>
      <p:pic>
        <p:nvPicPr>
          <p:cNvPr id="323" name="Google Shape;323;p41"/>
          <p:cNvPicPr preferRelativeResize="0"/>
          <p:nvPr/>
        </p:nvPicPr>
        <p:blipFill rotWithShape="1">
          <a:blip r:embed="rId4">
            <a:alphaModFix/>
          </a:blip>
          <a:srcRect b="0" l="0" r="0" t="0"/>
          <a:stretch/>
        </p:blipFill>
        <p:spPr>
          <a:xfrm>
            <a:off x="4723003" y="2856141"/>
            <a:ext cx="2835249" cy="2466962"/>
          </a:xfrm>
          <a:prstGeom prst="rect">
            <a:avLst/>
          </a:prstGeom>
          <a:noFill/>
          <a:ln>
            <a:noFill/>
          </a:ln>
        </p:spPr>
      </p:pic>
      <p:sp>
        <p:nvSpPr>
          <p:cNvPr id="324" name="Google Shape;324;p41"/>
          <p:cNvSpPr txBox="1"/>
          <p:nvPr/>
        </p:nvSpPr>
        <p:spPr>
          <a:xfrm>
            <a:off x="2059113" y="5319692"/>
            <a:ext cx="1959600" cy="391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rebuchet MS"/>
                <a:ea typeface="Trebuchet MS"/>
                <a:cs typeface="Trebuchet MS"/>
                <a:sym typeface="Trebuchet MS"/>
              </a:rPr>
              <a:t>Bords égaux</a:t>
            </a:r>
            <a:endParaRPr sz="2400">
              <a:latin typeface="Trebuchet MS"/>
              <a:ea typeface="Trebuchet MS"/>
              <a:cs typeface="Trebuchet MS"/>
              <a:sym typeface="Trebuchet MS"/>
            </a:endParaRPr>
          </a:p>
        </p:txBody>
      </p:sp>
      <p:sp>
        <p:nvSpPr>
          <p:cNvPr id="325" name="Google Shape;325;p41"/>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26" name="Google Shape;326;p41"/>
          <p:cNvSpPr txBox="1"/>
          <p:nvPr>
            <p:ph idx="12" type="sldNum"/>
          </p:nvPr>
        </p:nvSpPr>
        <p:spPr>
          <a:xfrm>
            <a:off x="8447181" y="6463728"/>
            <a:ext cx="231900" cy="1779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27" name="Google Shape;327;p41"/>
          <p:cNvSpPr txBox="1"/>
          <p:nvPr/>
        </p:nvSpPr>
        <p:spPr>
          <a:xfrm>
            <a:off x="4998909" y="5352915"/>
            <a:ext cx="2252400" cy="391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rebuchet MS"/>
                <a:ea typeface="Trebuchet MS"/>
                <a:cs typeface="Trebuchet MS"/>
                <a:sym typeface="Trebuchet MS"/>
              </a:rPr>
              <a:t>Bords inégaux</a:t>
            </a:r>
            <a:endParaRPr sz="2400">
              <a:latin typeface="Trebuchet MS"/>
              <a:ea typeface="Trebuchet MS"/>
              <a:cs typeface="Trebuchet MS"/>
              <a:sym typeface="Trebuchet MS"/>
            </a:endParaRPr>
          </a:p>
        </p:txBody>
      </p:sp>
      <p:sp>
        <p:nvSpPr>
          <p:cNvPr id="328" name="Google Shape;328;p41"/>
          <p:cNvSpPr txBox="1"/>
          <p:nvPr/>
        </p:nvSpPr>
        <p:spPr>
          <a:xfrm>
            <a:off x="2059125" y="2226025"/>
            <a:ext cx="5198400" cy="600300"/>
          </a:xfrm>
          <a:prstGeom prst="rect">
            <a:avLst/>
          </a:prstGeom>
          <a:noFill/>
          <a:ln>
            <a:noFill/>
          </a:ln>
        </p:spPr>
        <p:txBody>
          <a:bodyPr anchorCtr="0" anchor="t" bIns="91425" lIns="91425" spcFirstLastPara="1" rIns="91425" wrap="square" tIns="91425">
            <a:spAutoFit/>
          </a:bodyPr>
          <a:lstStyle/>
          <a:p>
            <a:pPr indent="0" lvl="0" marL="0" rtl="0" algn="l">
              <a:lnSpc>
                <a:spcPct val="110740"/>
              </a:lnSpc>
              <a:spcBef>
                <a:spcPts val="0"/>
              </a:spcBef>
              <a:spcAft>
                <a:spcPts val="0"/>
              </a:spcAft>
              <a:buClr>
                <a:schemeClr val="dk1"/>
              </a:buClr>
              <a:buFont typeface="Arial"/>
              <a:buNone/>
            </a:pPr>
            <a:r>
              <a:rPr b="1" lang="en-US" sz="2700">
                <a:solidFill>
                  <a:schemeClr val="dk1"/>
                </a:solidFill>
                <a:latin typeface="Trebuchet MS"/>
                <a:ea typeface="Trebuchet MS"/>
                <a:cs typeface="Trebuchet MS"/>
                <a:sym typeface="Trebuchet MS"/>
              </a:rPr>
              <a:t>Bon	                       Mauvais</a:t>
            </a:r>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4"/>
          <p:cNvPicPr preferRelativeResize="0"/>
          <p:nvPr/>
        </p:nvPicPr>
        <p:blipFill rotWithShape="1">
          <a:blip r:embed="rId3">
            <a:alphaModFix/>
          </a:blip>
          <a:srcRect b="0" l="0" r="0" t="0"/>
          <a:stretch/>
        </p:blipFill>
        <p:spPr>
          <a:xfrm>
            <a:off x="6338060" y="2586920"/>
            <a:ext cx="2563020" cy="3405001"/>
          </a:xfrm>
          <a:prstGeom prst="rect">
            <a:avLst/>
          </a:prstGeom>
          <a:noFill/>
          <a:ln>
            <a:noFill/>
          </a:ln>
        </p:spPr>
      </p:pic>
      <p:sp>
        <p:nvSpPr>
          <p:cNvPr id="156" name="Google Shape;156;p24"/>
          <p:cNvSpPr txBox="1"/>
          <p:nvPr>
            <p:ph type="title"/>
          </p:nvPr>
        </p:nvSpPr>
        <p:spPr>
          <a:xfrm>
            <a:off x="3380041" y="249406"/>
            <a:ext cx="2383155"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Objectifs</a:t>
            </a:r>
            <a:endParaRPr/>
          </a:p>
        </p:txBody>
      </p:sp>
      <p:sp>
        <p:nvSpPr>
          <p:cNvPr id="157" name="Google Shape;157;p24"/>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158" name="Google Shape;158;p24"/>
          <p:cNvSpPr txBox="1"/>
          <p:nvPr/>
        </p:nvSpPr>
        <p:spPr>
          <a:xfrm>
            <a:off x="8524054" y="6463728"/>
            <a:ext cx="154305" cy="177800"/>
          </a:xfrm>
          <a:prstGeom prst="rect">
            <a:avLst/>
          </a:prstGeom>
          <a:noFill/>
          <a:ln>
            <a:noFill/>
          </a:ln>
        </p:spPr>
        <p:txBody>
          <a:bodyPr anchorCtr="0" anchor="t" bIns="0" lIns="0" spcFirstLastPara="1" rIns="0" wrap="square" tIns="0">
            <a:spAutoFit/>
          </a:bodyPr>
          <a:lstStyle/>
          <a:p>
            <a:pPr indent="0" lvl="0" marL="38100" marR="0" rtl="0" algn="l">
              <a:lnSpc>
                <a:spcPct val="103333"/>
              </a:lnSpc>
              <a:spcBef>
                <a:spcPts val="0"/>
              </a:spcBef>
              <a:spcAft>
                <a:spcPts val="0"/>
              </a:spcAft>
              <a:buNone/>
            </a:pPr>
            <a:fld id="{00000000-1234-1234-1234-123412341234}" type="slidenum">
              <a:rPr b="0" i="0" lang="en-US" sz="1200" u="none" cap="none" strike="noStrike">
                <a:solidFill>
                  <a:srgbClr val="8A8A8A"/>
                </a:solidFill>
                <a:latin typeface="Calibri"/>
                <a:ea typeface="Calibri"/>
                <a:cs typeface="Calibri"/>
                <a:sym typeface="Calibri"/>
              </a:rPr>
              <a:t>‹#›</a:t>
            </a:fld>
            <a:endParaRPr b="0" i="0" sz="1200" u="none" cap="none" strike="noStrike">
              <a:latin typeface="Calibri"/>
              <a:ea typeface="Calibri"/>
              <a:cs typeface="Calibri"/>
              <a:sym typeface="Calibri"/>
            </a:endParaRPr>
          </a:p>
        </p:txBody>
      </p:sp>
      <p:sp>
        <p:nvSpPr>
          <p:cNvPr id="159" name="Google Shape;159;p24"/>
          <p:cNvSpPr txBox="1"/>
          <p:nvPr/>
        </p:nvSpPr>
        <p:spPr>
          <a:xfrm>
            <a:off x="756900" y="1494000"/>
            <a:ext cx="6664500" cy="1279500"/>
          </a:xfrm>
          <a:prstGeom prst="rect">
            <a:avLst/>
          </a:prstGeom>
          <a:noFill/>
          <a:ln>
            <a:noFill/>
          </a:ln>
        </p:spPr>
        <p:txBody>
          <a:bodyPr anchorCtr="0" anchor="t" bIns="0" lIns="0" spcFirstLastPara="1" rIns="0" wrap="square" tIns="12700">
            <a:spAutoFit/>
          </a:bodyPr>
          <a:lstStyle/>
          <a:p>
            <a:pPr indent="-342900" lvl="0" marL="355600" marR="0" rtl="0" algn="l">
              <a:lnSpc>
                <a:spcPct val="100000"/>
              </a:lnSpc>
              <a:spcBef>
                <a:spcPts val="0"/>
              </a:spcBef>
              <a:spcAft>
                <a:spcPts val="0"/>
              </a:spcAft>
              <a:buSzPts val="1800"/>
              <a:buFont typeface="SimSun-ExtB"/>
              <a:buChar char="◻"/>
            </a:pPr>
            <a:r>
              <a:rPr b="0" i="0" lang="en-US" sz="2700" u="none" cap="none" strike="noStrike">
                <a:latin typeface="Lucida Sans"/>
                <a:ea typeface="Lucida Sans"/>
                <a:cs typeface="Lucida Sans"/>
                <a:sym typeface="Lucida Sans"/>
              </a:rPr>
              <a:t>C’est quoi le cancer de la peau?</a:t>
            </a:r>
            <a:endParaRPr b="0" i="0" sz="2700" u="none" cap="none" strike="noStrike">
              <a:latin typeface="Lucida Sans"/>
              <a:ea typeface="Lucida Sans"/>
              <a:cs typeface="Lucida Sans"/>
              <a:sym typeface="Lucida Sans"/>
            </a:endParaRPr>
          </a:p>
          <a:p>
            <a:pPr indent="-342900" lvl="0" marL="355600" marR="0" rtl="0" algn="l">
              <a:lnSpc>
                <a:spcPct val="100000"/>
              </a:lnSpc>
              <a:spcBef>
                <a:spcPts val="70"/>
              </a:spcBef>
              <a:spcAft>
                <a:spcPts val="0"/>
              </a:spcAft>
              <a:buSzPts val="1800"/>
              <a:buFont typeface="SimSun-ExtB"/>
              <a:buChar char="◻"/>
            </a:pPr>
            <a:r>
              <a:rPr b="0" i="0" lang="en-US" sz="2700" u="none" cap="none" strike="noStrike">
                <a:latin typeface="Lucida Sans"/>
                <a:ea typeface="Lucida Sans"/>
                <a:cs typeface="Lucida Sans"/>
                <a:sym typeface="Lucida Sans"/>
              </a:rPr>
              <a:t>D’où vient le cancer de la peau?</a:t>
            </a:r>
            <a:endParaRPr b="0" i="0" sz="2700" u="none" cap="none" strike="noStrike">
              <a:latin typeface="Lucida Sans"/>
              <a:ea typeface="Lucida Sans"/>
              <a:cs typeface="Lucida Sans"/>
              <a:sym typeface="Lucida Sans"/>
            </a:endParaRPr>
          </a:p>
          <a:p>
            <a:pPr indent="-342900" lvl="0" marL="355600" marR="0" rtl="0" algn="l">
              <a:lnSpc>
                <a:spcPct val="100000"/>
              </a:lnSpc>
              <a:spcBef>
                <a:spcPts val="85"/>
              </a:spcBef>
              <a:spcAft>
                <a:spcPts val="0"/>
              </a:spcAft>
              <a:buSzPts val="1800"/>
              <a:buFont typeface="SimSun-ExtB"/>
              <a:buChar char="◻"/>
            </a:pPr>
            <a:r>
              <a:rPr b="0" i="0" lang="en-US" sz="2700" u="none" cap="none" strike="noStrike">
                <a:latin typeface="Lucida Sans"/>
                <a:ea typeface="Lucida Sans"/>
                <a:cs typeface="Lucida Sans"/>
                <a:sym typeface="Lucida Sans"/>
              </a:rPr>
              <a:t>Que p</a:t>
            </a:r>
            <a:r>
              <a:rPr lang="en-US" sz="2700">
                <a:latin typeface="Lucida Sans"/>
                <a:ea typeface="Lucida Sans"/>
                <a:cs typeface="Lucida Sans"/>
                <a:sym typeface="Lucida Sans"/>
              </a:rPr>
              <a:t>ouvez-vous</a:t>
            </a:r>
            <a:r>
              <a:rPr b="0" i="0" lang="en-US" sz="2700" u="none" cap="none" strike="noStrike">
                <a:latin typeface="Lucida Sans"/>
                <a:ea typeface="Lucida Sans"/>
                <a:cs typeface="Lucida Sans"/>
                <a:sym typeface="Lucida Sans"/>
              </a:rPr>
              <a:t> faire pour l’éviter?</a:t>
            </a:r>
            <a:endParaRPr b="0" i="0" sz="2700" u="none" cap="none" strike="noStrike">
              <a:latin typeface="Lucida Sans"/>
              <a:ea typeface="Lucida Sans"/>
              <a:cs typeface="Lucida Sans"/>
              <a:sym typeface="Lucid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2"/>
          <p:cNvSpPr txBox="1"/>
          <p:nvPr>
            <p:ph type="title"/>
          </p:nvPr>
        </p:nvSpPr>
        <p:spPr>
          <a:xfrm>
            <a:off x="2747682" y="203708"/>
            <a:ext cx="4790400" cy="6351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solidFill>
                  <a:srgbClr val="44B9E8"/>
                </a:solidFill>
              </a:rPr>
              <a:t>C pour « couleur »</a:t>
            </a:r>
            <a:endParaRPr/>
          </a:p>
        </p:txBody>
      </p:sp>
      <p:sp>
        <p:nvSpPr>
          <p:cNvPr id="334" name="Google Shape;334;p42"/>
          <p:cNvSpPr txBox="1"/>
          <p:nvPr/>
        </p:nvSpPr>
        <p:spPr>
          <a:xfrm>
            <a:off x="1431900" y="1117238"/>
            <a:ext cx="6280200" cy="939600"/>
          </a:xfrm>
          <a:prstGeom prst="rect">
            <a:avLst/>
          </a:prstGeom>
          <a:noFill/>
          <a:ln>
            <a:noFill/>
          </a:ln>
        </p:spPr>
        <p:txBody>
          <a:bodyPr anchorCtr="0" anchor="t" bIns="0" lIns="0" spcFirstLastPara="1" rIns="0" wrap="square" tIns="26650">
            <a:spAutoFit/>
          </a:bodyPr>
          <a:lstStyle/>
          <a:p>
            <a:pPr indent="-256539" lvl="0" marL="268605" marR="5080" rtl="0" algn="l">
              <a:lnSpc>
                <a:spcPct val="119592"/>
              </a:lnSpc>
              <a:spcBef>
                <a:spcPts val="0"/>
              </a:spcBef>
              <a:spcAft>
                <a:spcPts val="0"/>
              </a:spcAft>
              <a:buNone/>
            </a:pPr>
            <a:r>
              <a:rPr lang="en-US" sz="1800">
                <a:latin typeface="SimSun-ExtB"/>
                <a:ea typeface="SimSun-ExtB"/>
                <a:cs typeface="SimSun-ExtB"/>
                <a:sym typeface="SimSun-ExtB"/>
              </a:rPr>
              <a:t>𑠀</a:t>
            </a:r>
            <a:r>
              <a:rPr lang="en-US" sz="2700">
                <a:latin typeface="Lucida Sans"/>
                <a:ea typeface="Lucida Sans"/>
                <a:cs typeface="Lucida Sans"/>
                <a:sym typeface="Lucida Sans"/>
              </a:rPr>
              <a:t>Est-ce que la couleur du grain de beauté varie?</a:t>
            </a:r>
            <a:endParaRPr sz="2700">
              <a:latin typeface="Lucida Sans"/>
              <a:ea typeface="Lucida Sans"/>
              <a:cs typeface="Lucida Sans"/>
              <a:sym typeface="Lucida Sans"/>
            </a:endParaRPr>
          </a:p>
        </p:txBody>
      </p:sp>
      <p:pic>
        <p:nvPicPr>
          <p:cNvPr id="335" name="Google Shape;335;p42"/>
          <p:cNvPicPr preferRelativeResize="0"/>
          <p:nvPr/>
        </p:nvPicPr>
        <p:blipFill rotWithShape="1">
          <a:blip r:embed="rId3">
            <a:alphaModFix/>
          </a:blip>
          <a:srcRect b="0" l="0" r="0" t="0"/>
          <a:stretch/>
        </p:blipFill>
        <p:spPr>
          <a:xfrm>
            <a:off x="4970648" y="2827938"/>
            <a:ext cx="2600312" cy="2258995"/>
          </a:xfrm>
          <a:prstGeom prst="rect">
            <a:avLst/>
          </a:prstGeom>
          <a:noFill/>
          <a:ln>
            <a:noFill/>
          </a:ln>
        </p:spPr>
      </p:pic>
      <p:pic>
        <p:nvPicPr>
          <p:cNvPr id="336" name="Google Shape;336;p42"/>
          <p:cNvPicPr preferRelativeResize="0"/>
          <p:nvPr/>
        </p:nvPicPr>
        <p:blipFill rotWithShape="1">
          <a:blip r:embed="rId4">
            <a:alphaModFix/>
          </a:blip>
          <a:srcRect b="0" l="0" r="0" t="0"/>
          <a:stretch/>
        </p:blipFill>
        <p:spPr>
          <a:xfrm>
            <a:off x="1846897" y="2827925"/>
            <a:ext cx="2613021" cy="2259014"/>
          </a:xfrm>
          <a:prstGeom prst="rect">
            <a:avLst/>
          </a:prstGeom>
          <a:noFill/>
          <a:ln>
            <a:noFill/>
          </a:ln>
        </p:spPr>
      </p:pic>
      <p:sp>
        <p:nvSpPr>
          <p:cNvPr id="337" name="Google Shape;337;p42"/>
          <p:cNvSpPr txBox="1"/>
          <p:nvPr/>
        </p:nvSpPr>
        <p:spPr>
          <a:xfrm>
            <a:off x="2798507" y="2320968"/>
            <a:ext cx="687000" cy="436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700">
                <a:latin typeface="Trebuchet MS"/>
                <a:ea typeface="Trebuchet MS"/>
                <a:cs typeface="Trebuchet MS"/>
                <a:sym typeface="Trebuchet MS"/>
              </a:rPr>
              <a:t>Bon</a:t>
            </a:r>
            <a:endParaRPr sz="2700">
              <a:latin typeface="Trebuchet MS"/>
              <a:ea typeface="Trebuchet MS"/>
              <a:cs typeface="Trebuchet MS"/>
              <a:sym typeface="Trebuchet MS"/>
            </a:endParaRPr>
          </a:p>
        </p:txBody>
      </p:sp>
      <p:sp>
        <p:nvSpPr>
          <p:cNvPr id="338" name="Google Shape;338;p42"/>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39" name="Google Shape;339;p42"/>
          <p:cNvSpPr txBox="1"/>
          <p:nvPr>
            <p:ph idx="12" type="sldNum"/>
          </p:nvPr>
        </p:nvSpPr>
        <p:spPr>
          <a:xfrm>
            <a:off x="8447181" y="6463728"/>
            <a:ext cx="231900" cy="1779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40" name="Google Shape;340;p42"/>
          <p:cNvSpPr txBox="1"/>
          <p:nvPr/>
        </p:nvSpPr>
        <p:spPr>
          <a:xfrm>
            <a:off x="5264301" y="2335369"/>
            <a:ext cx="1475100" cy="436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700">
                <a:latin typeface="Trebuchet MS"/>
                <a:ea typeface="Trebuchet MS"/>
                <a:cs typeface="Trebuchet MS"/>
                <a:sym typeface="Trebuchet MS"/>
              </a:rPr>
              <a:t>Mauvais</a:t>
            </a:r>
            <a:endParaRPr sz="2700">
              <a:latin typeface="Trebuchet MS"/>
              <a:ea typeface="Trebuchet MS"/>
              <a:cs typeface="Trebuchet MS"/>
              <a:sym typeface="Trebuchet MS"/>
            </a:endParaRPr>
          </a:p>
        </p:txBody>
      </p:sp>
      <p:sp>
        <p:nvSpPr>
          <p:cNvPr id="341" name="Google Shape;341;p42"/>
          <p:cNvSpPr txBox="1"/>
          <p:nvPr/>
        </p:nvSpPr>
        <p:spPr>
          <a:xfrm>
            <a:off x="1804987" y="5030787"/>
            <a:ext cx="2781300" cy="485700"/>
          </a:xfrm>
          <a:prstGeom prst="rect">
            <a:avLst/>
          </a:prstGeom>
          <a:noFill/>
          <a:ln>
            <a:noFill/>
          </a:ln>
        </p:spPr>
        <p:txBody>
          <a:bodyPr anchorCtr="0" anchor="t" bIns="0" lIns="0" spcFirstLastPara="1" rIns="0" wrap="square" tIns="38100">
            <a:spAutoFit/>
          </a:bodyPr>
          <a:lstStyle/>
          <a:p>
            <a:pPr indent="0" lvl="0" marL="457200" marR="0" rtl="0" algn="l">
              <a:lnSpc>
                <a:spcPct val="100000"/>
              </a:lnSpc>
              <a:spcBef>
                <a:spcPts val="0"/>
              </a:spcBef>
              <a:spcAft>
                <a:spcPts val="0"/>
              </a:spcAft>
              <a:buNone/>
            </a:pPr>
            <a:r>
              <a:rPr b="1" lang="en-US" sz="2400">
                <a:latin typeface="Trebuchet MS"/>
                <a:ea typeface="Trebuchet MS"/>
                <a:cs typeface="Trebuchet MS"/>
                <a:sym typeface="Trebuchet MS"/>
              </a:rPr>
              <a:t>Une couleur</a:t>
            </a:r>
            <a:endParaRPr sz="2400">
              <a:latin typeface="Trebuchet MS"/>
              <a:ea typeface="Trebuchet MS"/>
              <a:cs typeface="Trebuchet MS"/>
              <a:sym typeface="Trebuchet MS"/>
            </a:endParaRPr>
          </a:p>
        </p:txBody>
      </p:sp>
      <p:sp>
        <p:nvSpPr>
          <p:cNvPr id="342" name="Google Shape;342;p42"/>
          <p:cNvSpPr txBox="1"/>
          <p:nvPr/>
        </p:nvSpPr>
        <p:spPr>
          <a:xfrm>
            <a:off x="4970625" y="5059225"/>
            <a:ext cx="2600400" cy="750000"/>
          </a:xfrm>
          <a:prstGeom prst="rect">
            <a:avLst/>
          </a:prstGeom>
          <a:noFill/>
          <a:ln>
            <a:noFill/>
          </a:ln>
        </p:spPr>
        <p:txBody>
          <a:bodyPr anchorCtr="0" anchor="t" bIns="0" lIns="0" spcFirstLastPara="1" rIns="0" wrap="square" tIns="13950">
            <a:spAutoFit/>
          </a:bodyPr>
          <a:lstStyle/>
          <a:p>
            <a:pPr indent="0" lvl="0" marL="12700" marR="5080" rtl="0" algn="l">
              <a:lnSpc>
                <a:spcPct val="99600"/>
              </a:lnSpc>
              <a:spcBef>
                <a:spcPts val="0"/>
              </a:spcBef>
              <a:spcAft>
                <a:spcPts val="0"/>
              </a:spcAft>
              <a:buNone/>
            </a:pPr>
            <a:r>
              <a:rPr b="1" lang="en-US" sz="2400">
                <a:latin typeface="Trebuchet MS"/>
                <a:ea typeface="Trebuchet MS"/>
                <a:cs typeface="Trebuchet MS"/>
                <a:sym typeface="Trebuchet MS"/>
              </a:rPr>
              <a:t>Deux ou plusieurs couleurs</a:t>
            </a:r>
            <a:endParaRPr sz="2400">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3"/>
          <p:cNvSpPr txBox="1"/>
          <p:nvPr>
            <p:ph type="title"/>
          </p:nvPr>
        </p:nvSpPr>
        <p:spPr>
          <a:xfrm>
            <a:off x="2541942" y="230695"/>
            <a:ext cx="5202000" cy="6351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solidFill>
                  <a:srgbClr val="44B9E8"/>
                </a:solidFill>
              </a:rPr>
              <a:t>D pour « diamètre »</a:t>
            </a:r>
            <a:endParaRPr/>
          </a:p>
        </p:txBody>
      </p:sp>
      <p:sp>
        <p:nvSpPr>
          <p:cNvPr id="348" name="Google Shape;348;p43"/>
          <p:cNvSpPr txBox="1"/>
          <p:nvPr/>
        </p:nvSpPr>
        <p:spPr>
          <a:xfrm>
            <a:off x="1575775" y="1127025"/>
            <a:ext cx="6737700" cy="1257600"/>
          </a:xfrm>
          <a:prstGeom prst="rect">
            <a:avLst/>
          </a:prstGeom>
          <a:noFill/>
          <a:ln>
            <a:noFill/>
          </a:ln>
        </p:spPr>
        <p:txBody>
          <a:bodyPr anchorCtr="0" anchor="t" bIns="0" lIns="0" spcFirstLastPara="1" rIns="0" wrap="square" tIns="13325">
            <a:spAutoFit/>
          </a:bodyPr>
          <a:lstStyle/>
          <a:p>
            <a:pPr indent="-256539" lvl="0" marL="268605" marR="5080" rtl="0" algn="l">
              <a:lnSpc>
                <a:spcPct val="99800"/>
              </a:lnSpc>
              <a:spcBef>
                <a:spcPts val="0"/>
              </a:spcBef>
              <a:spcAft>
                <a:spcPts val="0"/>
              </a:spcAft>
              <a:buNone/>
            </a:pPr>
            <a:r>
              <a:rPr lang="en-US" sz="2700">
                <a:latin typeface="Lucida Sans"/>
                <a:ea typeface="Lucida Sans"/>
                <a:cs typeface="Lucida Sans"/>
                <a:sym typeface="Lucida Sans"/>
              </a:rPr>
              <a:t>Est-ce que le grain de beauté dépasse la largeur de la gomme à effacer d’un crayon  (&gt; 6 mm)?</a:t>
            </a:r>
            <a:endParaRPr sz="2700">
              <a:latin typeface="Trebuchet MS"/>
              <a:ea typeface="Trebuchet MS"/>
              <a:cs typeface="Trebuchet MS"/>
              <a:sym typeface="Trebuchet MS"/>
            </a:endParaRPr>
          </a:p>
        </p:txBody>
      </p:sp>
      <p:grpSp>
        <p:nvGrpSpPr>
          <p:cNvPr id="349" name="Google Shape;349;p43"/>
          <p:cNvGrpSpPr/>
          <p:nvPr/>
        </p:nvGrpSpPr>
        <p:grpSpPr>
          <a:xfrm>
            <a:off x="1687512" y="3041650"/>
            <a:ext cx="2709430" cy="2339478"/>
            <a:chOff x="1687512" y="3041650"/>
            <a:chExt cx="2709430" cy="2339478"/>
          </a:xfrm>
        </p:grpSpPr>
        <p:pic>
          <p:nvPicPr>
            <p:cNvPr id="350" name="Google Shape;350;p43"/>
            <p:cNvPicPr preferRelativeResize="0"/>
            <p:nvPr/>
          </p:nvPicPr>
          <p:blipFill rotWithShape="1">
            <a:blip r:embed="rId3">
              <a:alphaModFix/>
            </a:blip>
            <a:srcRect b="0" l="0" r="0" t="0"/>
            <a:stretch/>
          </p:blipFill>
          <p:spPr>
            <a:xfrm>
              <a:off x="1707730" y="3061804"/>
              <a:ext cx="2689212" cy="2319324"/>
            </a:xfrm>
            <a:prstGeom prst="rect">
              <a:avLst/>
            </a:prstGeom>
            <a:noFill/>
            <a:ln>
              <a:noFill/>
            </a:ln>
          </p:spPr>
        </p:pic>
        <p:sp>
          <p:nvSpPr>
            <p:cNvPr id="351" name="Google Shape;351;p43"/>
            <p:cNvSpPr/>
            <p:nvPr/>
          </p:nvSpPr>
          <p:spPr>
            <a:xfrm>
              <a:off x="1687512" y="3041650"/>
              <a:ext cx="2701925" cy="2332354"/>
            </a:xfrm>
            <a:custGeom>
              <a:rect b="b" l="l" r="r" t="t"/>
              <a:pathLst>
                <a:path extrusionOk="0" h="2332354" w="2701925">
                  <a:moveTo>
                    <a:pt x="0" y="0"/>
                  </a:moveTo>
                  <a:lnTo>
                    <a:pt x="2701925" y="0"/>
                  </a:lnTo>
                  <a:lnTo>
                    <a:pt x="2701925" y="2332037"/>
                  </a:lnTo>
                  <a:lnTo>
                    <a:pt x="0" y="2332037"/>
                  </a:lnTo>
                  <a:lnTo>
                    <a:pt x="0"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pic>
        <p:nvPicPr>
          <p:cNvPr id="352" name="Google Shape;352;p43"/>
          <p:cNvPicPr preferRelativeResize="0"/>
          <p:nvPr/>
        </p:nvPicPr>
        <p:blipFill rotWithShape="1">
          <a:blip r:embed="rId4">
            <a:alphaModFix/>
          </a:blip>
          <a:srcRect b="0" l="0" r="0" t="0"/>
          <a:stretch/>
        </p:blipFill>
        <p:spPr>
          <a:xfrm>
            <a:off x="4720721" y="3061741"/>
            <a:ext cx="2701920" cy="2333611"/>
          </a:xfrm>
          <a:prstGeom prst="rect">
            <a:avLst/>
          </a:prstGeom>
          <a:noFill/>
          <a:ln>
            <a:noFill/>
          </a:ln>
        </p:spPr>
      </p:pic>
      <p:sp>
        <p:nvSpPr>
          <p:cNvPr id="353" name="Google Shape;353;p43"/>
          <p:cNvSpPr txBox="1"/>
          <p:nvPr/>
        </p:nvSpPr>
        <p:spPr>
          <a:xfrm>
            <a:off x="1823211" y="5435579"/>
            <a:ext cx="2427000" cy="391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rebuchet MS"/>
                <a:ea typeface="Trebuchet MS"/>
                <a:cs typeface="Trebuchet MS"/>
                <a:sym typeface="Trebuchet MS"/>
              </a:rPr>
              <a:t>Moins de 6 mm</a:t>
            </a:r>
            <a:endParaRPr sz="2400">
              <a:latin typeface="Trebuchet MS"/>
              <a:ea typeface="Trebuchet MS"/>
              <a:cs typeface="Trebuchet MS"/>
              <a:sym typeface="Trebuchet MS"/>
            </a:endParaRPr>
          </a:p>
        </p:txBody>
      </p:sp>
      <p:sp>
        <p:nvSpPr>
          <p:cNvPr id="354" name="Google Shape;354;p43"/>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55" name="Google Shape;355;p43"/>
          <p:cNvSpPr txBox="1"/>
          <p:nvPr>
            <p:ph idx="12" type="sldNum"/>
          </p:nvPr>
        </p:nvSpPr>
        <p:spPr>
          <a:xfrm>
            <a:off x="8447181" y="6463728"/>
            <a:ext cx="231900" cy="1779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56" name="Google Shape;356;p43"/>
          <p:cNvSpPr txBox="1"/>
          <p:nvPr/>
        </p:nvSpPr>
        <p:spPr>
          <a:xfrm>
            <a:off x="4985816" y="5457830"/>
            <a:ext cx="2142600" cy="391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rebuchet MS"/>
                <a:ea typeface="Trebuchet MS"/>
                <a:cs typeface="Trebuchet MS"/>
                <a:sym typeface="Trebuchet MS"/>
              </a:rPr>
              <a:t>Plus de 6 mm</a:t>
            </a:r>
            <a:endParaRPr sz="2400">
              <a:latin typeface="Trebuchet MS"/>
              <a:ea typeface="Trebuchet MS"/>
              <a:cs typeface="Trebuchet MS"/>
              <a:sym typeface="Trebuchet MS"/>
            </a:endParaRPr>
          </a:p>
        </p:txBody>
      </p:sp>
      <p:sp>
        <p:nvSpPr>
          <p:cNvPr id="357" name="Google Shape;357;p43"/>
          <p:cNvSpPr txBox="1"/>
          <p:nvPr/>
        </p:nvSpPr>
        <p:spPr>
          <a:xfrm>
            <a:off x="2130650" y="2485750"/>
            <a:ext cx="5202000" cy="600300"/>
          </a:xfrm>
          <a:prstGeom prst="rect">
            <a:avLst/>
          </a:prstGeom>
          <a:noFill/>
          <a:ln>
            <a:noFill/>
          </a:ln>
        </p:spPr>
        <p:txBody>
          <a:bodyPr anchorCtr="0" anchor="t" bIns="91425" lIns="91425" spcFirstLastPara="1" rIns="91425" wrap="square" tIns="91425">
            <a:spAutoFit/>
          </a:bodyPr>
          <a:lstStyle/>
          <a:p>
            <a:pPr indent="0" lvl="0" marL="0" rtl="0" algn="l">
              <a:lnSpc>
                <a:spcPct val="111296"/>
              </a:lnSpc>
              <a:spcBef>
                <a:spcPts val="0"/>
              </a:spcBef>
              <a:spcAft>
                <a:spcPts val="0"/>
              </a:spcAft>
              <a:buClr>
                <a:schemeClr val="dk1"/>
              </a:buClr>
              <a:buFont typeface="Arial"/>
              <a:buNone/>
            </a:pPr>
            <a:r>
              <a:rPr b="1" lang="en-US" sz="2700">
                <a:solidFill>
                  <a:schemeClr val="dk1"/>
                </a:solidFill>
                <a:latin typeface="Trebuchet MS"/>
                <a:ea typeface="Trebuchet MS"/>
                <a:cs typeface="Trebuchet MS"/>
                <a:sym typeface="Trebuchet MS"/>
              </a:rPr>
              <a:t>Bon	                     Mauvais</a:t>
            </a:r>
            <a:endParaRPr>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4"/>
          <p:cNvSpPr txBox="1"/>
          <p:nvPr>
            <p:ph type="ctrTitle"/>
          </p:nvPr>
        </p:nvSpPr>
        <p:spPr>
          <a:xfrm>
            <a:off x="1386517" y="249745"/>
            <a:ext cx="6371100" cy="635100"/>
          </a:xfrm>
          <a:prstGeom prst="rect">
            <a:avLst/>
          </a:prstGeom>
          <a:noFill/>
          <a:ln>
            <a:noFill/>
          </a:ln>
        </p:spPr>
        <p:txBody>
          <a:bodyPr anchorCtr="0" anchor="t" bIns="0" lIns="0" spcFirstLastPara="1" rIns="0" wrap="square" tIns="12050">
            <a:spAutoFit/>
          </a:bodyPr>
          <a:lstStyle/>
          <a:p>
            <a:pPr indent="0" lvl="0" marL="1154430" rtl="0" algn="l">
              <a:lnSpc>
                <a:spcPct val="100000"/>
              </a:lnSpc>
              <a:spcBef>
                <a:spcPts val="0"/>
              </a:spcBef>
              <a:spcAft>
                <a:spcPts val="0"/>
              </a:spcAft>
              <a:buNone/>
            </a:pPr>
            <a:r>
              <a:rPr lang="en-US"/>
              <a:t>E pour « évolution »</a:t>
            </a:r>
            <a:endParaRPr/>
          </a:p>
        </p:txBody>
      </p:sp>
      <p:sp>
        <p:nvSpPr>
          <p:cNvPr id="363" name="Google Shape;363;p44"/>
          <p:cNvSpPr txBox="1"/>
          <p:nvPr/>
        </p:nvSpPr>
        <p:spPr>
          <a:xfrm>
            <a:off x="1532077" y="1625579"/>
            <a:ext cx="6666900" cy="939600"/>
          </a:xfrm>
          <a:prstGeom prst="rect">
            <a:avLst/>
          </a:prstGeom>
          <a:noFill/>
          <a:ln>
            <a:noFill/>
          </a:ln>
        </p:spPr>
        <p:txBody>
          <a:bodyPr anchorCtr="0" anchor="t" bIns="0" lIns="0" spcFirstLastPara="1" rIns="0" wrap="square" tIns="26650">
            <a:spAutoFit/>
          </a:bodyPr>
          <a:lstStyle/>
          <a:p>
            <a:pPr indent="-256539" lvl="0" marL="268605" marR="5080" rtl="0" algn="l">
              <a:lnSpc>
                <a:spcPct val="119592"/>
              </a:lnSpc>
              <a:spcBef>
                <a:spcPts val="0"/>
              </a:spcBef>
              <a:spcAft>
                <a:spcPts val="0"/>
              </a:spcAft>
              <a:buNone/>
            </a:pPr>
            <a:r>
              <a:rPr lang="en-US" sz="2700">
                <a:latin typeface="Lucida Sans"/>
                <a:ea typeface="Lucida Sans"/>
                <a:cs typeface="Lucida Sans"/>
                <a:sym typeface="Lucida Sans"/>
              </a:rPr>
              <a:t>Essayez de trouver les </a:t>
            </a:r>
            <a:r>
              <a:rPr b="1" lang="en-US" sz="2700">
                <a:latin typeface="Trebuchet MS"/>
                <a:ea typeface="Trebuchet MS"/>
                <a:cs typeface="Trebuchet MS"/>
                <a:sym typeface="Trebuchet MS"/>
              </a:rPr>
              <a:t>changements </a:t>
            </a:r>
            <a:r>
              <a:rPr lang="en-US" sz="2700">
                <a:latin typeface="Lucida Sans"/>
                <a:ea typeface="Lucida Sans"/>
                <a:cs typeface="Lucida Sans"/>
                <a:sym typeface="Lucida Sans"/>
              </a:rPr>
              <a:t>de </a:t>
            </a:r>
            <a:r>
              <a:rPr lang="en-US" sz="2700" u="sng">
                <a:latin typeface="Lucida Sans"/>
                <a:ea typeface="Lucida Sans"/>
                <a:cs typeface="Lucida Sans"/>
                <a:sym typeface="Lucida Sans"/>
              </a:rPr>
              <a:t>couleur</a:t>
            </a:r>
            <a:r>
              <a:rPr lang="en-US" sz="2700">
                <a:latin typeface="Lucida Sans"/>
                <a:ea typeface="Lucida Sans"/>
                <a:cs typeface="Lucida Sans"/>
                <a:sym typeface="Lucida Sans"/>
              </a:rPr>
              <a:t>, de </a:t>
            </a:r>
            <a:r>
              <a:rPr lang="en-US" sz="2700" u="sng">
                <a:latin typeface="Lucida Sans"/>
                <a:ea typeface="Lucida Sans"/>
                <a:cs typeface="Lucida Sans"/>
                <a:sym typeface="Lucida Sans"/>
              </a:rPr>
              <a:t>grosseur</a:t>
            </a:r>
            <a:r>
              <a:rPr lang="en-US" sz="2700">
                <a:latin typeface="Lucida Sans"/>
                <a:ea typeface="Lucida Sans"/>
                <a:cs typeface="Lucida Sans"/>
                <a:sym typeface="Lucida Sans"/>
              </a:rPr>
              <a:t> et de </a:t>
            </a:r>
            <a:r>
              <a:rPr lang="en-US" sz="2700" u="sng">
                <a:latin typeface="Lucida Sans"/>
                <a:ea typeface="Lucida Sans"/>
                <a:cs typeface="Lucida Sans"/>
                <a:sym typeface="Lucida Sans"/>
              </a:rPr>
              <a:t>forme</a:t>
            </a:r>
            <a:r>
              <a:rPr lang="en-US" sz="2700">
                <a:latin typeface="Lucida Sans"/>
                <a:ea typeface="Lucida Sans"/>
                <a:cs typeface="Lucida Sans"/>
                <a:sym typeface="Lucida Sans"/>
              </a:rPr>
              <a:t>.</a:t>
            </a:r>
            <a:endParaRPr sz="2700">
              <a:latin typeface="Lucida Sans"/>
              <a:ea typeface="Lucida Sans"/>
              <a:cs typeface="Lucida Sans"/>
              <a:sym typeface="Lucida Sans"/>
            </a:endParaRPr>
          </a:p>
        </p:txBody>
      </p:sp>
      <p:pic>
        <p:nvPicPr>
          <p:cNvPr id="364" name="Google Shape;364;p44"/>
          <p:cNvPicPr preferRelativeResize="0"/>
          <p:nvPr/>
        </p:nvPicPr>
        <p:blipFill rotWithShape="1">
          <a:blip r:embed="rId3">
            <a:alphaModFix/>
          </a:blip>
          <a:srcRect b="0" l="0" r="0" t="0"/>
          <a:stretch/>
        </p:blipFill>
        <p:spPr>
          <a:xfrm>
            <a:off x="542550" y="2904782"/>
            <a:ext cx="8143874" cy="1982785"/>
          </a:xfrm>
          <a:prstGeom prst="rect">
            <a:avLst/>
          </a:prstGeom>
          <a:noFill/>
          <a:ln>
            <a:noFill/>
          </a:ln>
        </p:spPr>
      </p:pic>
      <p:sp>
        <p:nvSpPr>
          <p:cNvPr id="365" name="Google Shape;365;p44"/>
          <p:cNvSpPr txBox="1"/>
          <p:nvPr>
            <p:ph idx="11" type="ftr"/>
          </p:nvPr>
        </p:nvSpPr>
        <p:spPr>
          <a:xfrm>
            <a:off x="4172463" y="6463728"/>
            <a:ext cx="798300" cy="1779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66" name="Google Shape;366;p44"/>
          <p:cNvSpPr txBox="1"/>
          <p:nvPr>
            <p:ph idx="12" type="sldNum"/>
          </p:nvPr>
        </p:nvSpPr>
        <p:spPr>
          <a:xfrm>
            <a:off x="8447181" y="6463728"/>
            <a:ext cx="231900" cy="1779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5"/>
          <p:cNvPicPr preferRelativeResize="0"/>
          <p:nvPr/>
        </p:nvPicPr>
        <p:blipFill rotWithShape="1">
          <a:blip r:embed="rId3">
            <a:alphaModFix/>
          </a:blip>
          <a:srcRect b="0" l="0" r="0" t="0"/>
          <a:stretch/>
        </p:blipFill>
        <p:spPr>
          <a:xfrm>
            <a:off x="0" y="5989245"/>
            <a:ext cx="9144001" cy="868755"/>
          </a:xfrm>
          <a:prstGeom prst="rect">
            <a:avLst/>
          </a:prstGeom>
          <a:noFill/>
          <a:ln>
            <a:noFill/>
          </a:ln>
        </p:spPr>
      </p:pic>
      <p:pic>
        <p:nvPicPr>
          <p:cNvPr id="372" name="Google Shape;372;p45"/>
          <p:cNvPicPr preferRelativeResize="0"/>
          <p:nvPr/>
        </p:nvPicPr>
        <p:blipFill rotWithShape="1">
          <a:blip r:embed="rId4">
            <a:alphaModFix/>
          </a:blip>
          <a:srcRect b="0" l="0" r="0" t="0"/>
          <a:stretch/>
        </p:blipFill>
        <p:spPr>
          <a:xfrm>
            <a:off x="1" y="1"/>
            <a:ext cx="1451852" cy="629640"/>
          </a:xfrm>
          <a:prstGeom prst="rect">
            <a:avLst/>
          </a:prstGeom>
          <a:noFill/>
          <a:ln>
            <a:noFill/>
          </a:ln>
        </p:spPr>
      </p:pic>
      <p:sp>
        <p:nvSpPr>
          <p:cNvPr id="373" name="Google Shape;373;p45"/>
          <p:cNvSpPr/>
          <p:nvPr/>
        </p:nvSpPr>
        <p:spPr>
          <a:xfrm>
            <a:off x="1228725" y="175130"/>
            <a:ext cx="66867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lang="en-US" sz="4000">
                <a:solidFill>
                  <a:srgbClr val="44B9E8"/>
                </a:solidFill>
                <a:latin typeface="Lucida Sans"/>
                <a:ea typeface="Lucida Sans"/>
                <a:cs typeface="Lucida Sans"/>
                <a:sym typeface="Lucida Sans"/>
              </a:rPr>
              <a:t>Peau foncée</a:t>
            </a:r>
            <a:endParaRPr b="0" i="0" sz="1400" u="none" cap="none" strike="noStrike">
              <a:solidFill>
                <a:srgbClr val="000000"/>
              </a:solidFill>
              <a:latin typeface="Arial"/>
              <a:ea typeface="Arial"/>
              <a:cs typeface="Arial"/>
              <a:sym typeface="Arial"/>
            </a:endParaRPr>
          </a:p>
        </p:txBody>
      </p:sp>
      <p:sp>
        <p:nvSpPr>
          <p:cNvPr id="374" name="Google Shape;374;p45"/>
          <p:cNvSpPr/>
          <p:nvPr/>
        </p:nvSpPr>
        <p:spPr>
          <a:xfrm>
            <a:off x="160200" y="1000338"/>
            <a:ext cx="8823600" cy="4932900"/>
          </a:xfrm>
          <a:prstGeom prst="rect">
            <a:avLst/>
          </a:prstGeom>
          <a:noFill/>
          <a:ln>
            <a:noFill/>
          </a:ln>
        </p:spPr>
        <p:txBody>
          <a:bodyPr anchorCtr="0" anchor="t" bIns="45700" lIns="45700" spcFirstLastPara="1" rIns="45700" wrap="square" tIns="45700">
            <a:noAutofit/>
          </a:bodyPr>
          <a:lstStyle/>
          <a:p>
            <a:pPr indent="0" lvl="0" marL="109537" marR="0" rtl="0" algn="l">
              <a:lnSpc>
                <a:spcPct val="100000"/>
              </a:lnSpc>
              <a:spcBef>
                <a:spcPts val="0"/>
              </a:spcBef>
              <a:spcAft>
                <a:spcPts val="0"/>
              </a:spcAft>
              <a:buClr>
                <a:srgbClr val="000000"/>
              </a:buClr>
              <a:buSzPts val="2700"/>
              <a:buFont typeface="Lucida Sans"/>
              <a:buNone/>
            </a:pPr>
            <a:r>
              <a:rPr lang="en-US" sz="2400">
                <a:latin typeface="Lucida Sans"/>
                <a:ea typeface="Lucida Sans"/>
                <a:cs typeface="Lucida Sans"/>
                <a:sym typeface="Lucida Sans"/>
              </a:rPr>
              <a:t>Les personnes avec de la peau plus foncée ont plus de difficulté à trouver du cancer sur leur peau, et sont par conséquent parfois diagnostiquées à une phase plus tard.</a:t>
            </a:r>
            <a:endParaRPr sz="2400">
              <a:latin typeface="Lucida Sans"/>
              <a:ea typeface="Lucida Sans"/>
              <a:cs typeface="Lucida Sans"/>
              <a:sym typeface="Lucida Sans"/>
            </a:endParaRPr>
          </a:p>
          <a:p>
            <a:pPr indent="0" lvl="0" marL="109537" marR="0" rtl="0" algn="l">
              <a:lnSpc>
                <a:spcPct val="100000"/>
              </a:lnSpc>
              <a:spcBef>
                <a:spcPts val="0"/>
              </a:spcBef>
              <a:spcAft>
                <a:spcPts val="0"/>
              </a:spcAft>
              <a:buClr>
                <a:srgbClr val="000000"/>
              </a:buClr>
              <a:buSzPts val="2700"/>
              <a:buFont typeface="Lucida Sans"/>
              <a:buNone/>
            </a:pPr>
            <a:r>
              <a:t/>
            </a:r>
            <a:endParaRPr sz="1700">
              <a:latin typeface="Lucida Sans"/>
              <a:ea typeface="Lucida Sans"/>
              <a:cs typeface="Lucida Sans"/>
              <a:sym typeface="Lucida Sans"/>
            </a:endParaRPr>
          </a:p>
          <a:p>
            <a:pPr indent="0" lvl="0" marL="109537" marR="0" rtl="0" algn="l">
              <a:lnSpc>
                <a:spcPct val="100000"/>
              </a:lnSpc>
              <a:spcBef>
                <a:spcPts val="0"/>
              </a:spcBef>
              <a:spcAft>
                <a:spcPts val="0"/>
              </a:spcAft>
              <a:buClr>
                <a:srgbClr val="000000"/>
              </a:buClr>
              <a:buSzPts val="2700"/>
              <a:buFont typeface="Lucida Sans"/>
              <a:buNone/>
            </a:pPr>
            <a:r>
              <a:rPr lang="en-US" sz="2400">
                <a:latin typeface="Lucida Sans"/>
                <a:ea typeface="Lucida Sans"/>
                <a:cs typeface="Lucida Sans"/>
                <a:sym typeface="Lucida Sans"/>
              </a:rPr>
              <a:t>Si vous avez de la peau plus foncée, regardez pour:</a:t>
            </a:r>
            <a:endParaRPr sz="1700">
              <a:latin typeface="Lucida Sans"/>
              <a:ea typeface="Lucida Sans"/>
              <a:cs typeface="Lucida Sans"/>
              <a:sym typeface="Lucida Sans"/>
            </a:endParaRPr>
          </a:p>
          <a:p>
            <a:pPr indent="-361950" lvl="0" marL="457200" marR="0" rtl="0" algn="l">
              <a:lnSpc>
                <a:spcPct val="100000"/>
              </a:lnSpc>
              <a:spcBef>
                <a:spcPts val="0"/>
              </a:spcBef>
              <a:spcAft>
                <a:spcPts val="0"/>
              </a:spcAft>
              <a:buSzPts val="2100"/>
              <a:buChar char="●"/>
            </a:pPr>
            <a:r>
              <a:rPr lang="en-US" sz="2100"/>
              <a:t>Croissance ou tache foncée de peau qui grandisse, saigne ou change</a:t>
            </a:r>
            <a:endParaRPr sz="2100"/>
          </a:p>
          <a:p>
            <a:pPr indent="-361950" lvl="0" marL="457200" marR="0" rtl="0" algn="l">
              <a:lnSpc>
                <a:spcPct val="100000"/>
              </a:lnSpc>
              <a:spcBef>
                <a:spcPts val="0"/>
              </a:spcBef>
              <a:spcAft>
                <a:spcPts val="0"/>
              </a:spcAft>
              <a:buSzPts val="2100"/>
              <a:buChar char="●"/>
            </a:pPr>
            <a:r>
              <a:rPr lang="en-US" sz="2100"/>
              <a:t>Plaie qui ne guérit pas- ou guérir et retourne, ou a de la difficulté à guérir</a:t>
            </a:r>
            <a:endParaRPr sz="2100"/>
          </a:p>
          <a:p>
            <a:pPr indent="-361950" lvl="0" marL="457200" marR="0" rtl="0" algn="l">
              <a:lnSpc>
                <a:spcPct val="100000"/>
              </a:lnSpc>
              <a:spcBef>
                <a:spcPts val="0"/>
              </a:spcBef>
              <a:spcAft>
                <a:spcPts val="0"/>
              </a:spcAft>
              <a:buSzPts val="2100"/>
              <a:buChar char="●"/>
            </a:pPr>
            <a:r>
              <a:rPr lang="en-US" sz="2100"/>
              <a:t>Tâche de peau qui est rugueuse et sèche (et ne guéris pas)</a:t>
            </a:r>
            <a:endParaRPr sz="2100"/>
          </a:p>
          <a:p>
            <a:pPr indent="-361950" lvl="0" marL="457200" marR="0" rtl="0" algn="l">
              <a:lnSpc>
                <a:spcPct val="100000"/>
              </a:lnSpc>
              <a:spcBef>
                <a:spcPts val="0"/>
              </a:spcBef>
              <a:spcAft>
                <a:spcPts val="0"/>
              </a:spcAft>
              <a:buSzPts val="2100"/>
              <a:buChar char="●"/>
            </a:pPr>
            <a:r>
              <a:rPr lang="en-US" sz="2100"/>
              <a:t>Ligne foncée en-dessus ou autour </a:t>
            </a:r>
            <a:endParaRPr sz="2100"/>
          </a:p>
          <a:p>
            <a:pPr indent="0" lvl="0" marL="457200" marR="0" rtl="0" algn="l">
              <a:lnSpc>
                <a:spcPct val="100000"/>
              </a:lnSpc>
              <a:spcBef>
                <a:spcPts val="0"/>
              </a:spcBef>
              <a:spcAft>
                <a:spcPts val="0"/>
              </a:spcAft>
              <a:buNone/>
            </a:pPr>
            <a:r>
              <a:rPr lang="en-US" sz="2100"/>
              <a:t>d’un ongle </a:t>
            </a:r>
            <a:endParaRPr sz="2100"/>
          </a:p>
          <a:p>
            <a:pPr indent="0" lvl="0" marL="914400" rtl="0" algn="l">
              <a:lnSpc>
                <a:spcPct val="115000"/>
              </a:lnSpc>
              <a:spcBef>
                <a:spcPts val="0"/>
              </a:spcBef>
              <a:spcAft>
                <a:spcPts val="0"/>
              </a:spcAft>
              <a:buNone/>
            </a:pPr>
            <a:r>
              <a:t/>
            </a:r>
            <a:endParaRPr sz="2100">
              <a:solidFill>
                <a:schemeClr val="dk1"/>
              </a:solidFill>
              <a:highlight>
                <a:schemeClr val="lt1"/>
              </a:highlight>
            </a:endParaRPr>
          </a:p>
          <a:p>
            <a:pPr indent="0" lvl="0" marL="914400" marR="0" rtl="0" algn="l">
              <a:lnSpc>
                <a:spcPct val="100000"/>
              </a:lnSpc>
              <a:spcBef>
                <a:spcPts val="1200"/>
              </a:spcBef>
              <a:spcAft>
                <a:spcPts val="0"/>
              </a:spcAft>
              <a:buNone/>
            </a:pPr>
            <a:r>
              <a:t/>
            </a:r>
            <a:endParaRPr sz="2600">
              <a:latin typeface="Lucida Sans"/>
              <a:ea typeface="Lucida Sans"/>
              <a:cs typeface="Lucida Sans"/>
              <a:sym typeface="Lucida Sans"/>
            </a:endParaRPr>
          </a:p>
        </p:txBody>
      </p:sp>
      <p:pic>
        <p:nvPicPr>
          <p:cNvPr id="375" name="Google Shape;375;p45"/>
          <p:cNvPicPr preferRelativeResize="0"/>
          <p:nvPr/>
        </p:nvPicPr>
        <p:blipFill>
          <a:blip r:embed="rId5">
            <a:alphaModFix/>
          </a:blip>
          <a:stretch>
            <a:fillRect/>
          </a:stretch>
        </p:blipFill>
        <p:spPr>
          <a:xfrm flipH="1" rot="10800000">
            <a:off x="4858038" y="4195875"/>
            <a:ext cx="4017378" cy="1568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6"/>
          <p:cNvSpPr txBox="1"/>
          <p:nvPr>
            <p:ph type="title"/>
          </p:nvPr>
        </p:nvSpPr>
        <p:spPr>
          <a:xfrm>
            <a:off x="1661399" y="2585125"/>
            <a:ext cx="5821200" cy="2491500"/>
          </a:xfrm>
          <a:prstGeom prst="rect">
            <a:avLst/>
          </a:prstGeom>
          <a:noFill/>
          <a:ln>
            <a:noFill/>
          </a:ln>
        </p:spPr>
        <p:txBody>
          <a:bodyPr anchorCtr="0" anchor="t" bIns="0" lIns="0" spcFirstLastPara="1" rIns="0" wrap="square" tIns="13325">
            <a:spAutoFit/>
          </a:bodyPr>
          <a:lstStyle/>
          <a:p>
            <a:pPr indent="0" lvl="0" marL="12700" rtl="0" algn="ctr">
              <a:spcBef>
                <a:spcPts val="0"/>
              </a:spcBef>
              <a:spcAft>
                <a:spcPts val="0"/>
              </a:spcAft>
              <a:buNone/>
            </a:pPr>
            <a:r>
              <a:rPr lang="en-US" sz="6000">
                <a:solidFill>
                  <a:srgbClr val="44B9E8"/>
                </a:solidFill>
              </a:rPr>
              <a:t>Vrai ou faux?</a:t>
            </a:r>
            <a:endParaRPr sz="6000"/>
          </a:p>
          <a:p>
            <a:pPr indent="0" lvl="0" marL="0" rtl="0" algn="ctr">
              <a:spcBef>
                <a:spcPts val="0"/>
              </a:spcBef>
              <a:spcAft>
                <a:spcPts val="0"/>
              </a:spcAft>
              <a:buClr>
                <a:srgbClr val="44B9E8"/>
              </a:buClr>
              <a:buSzPts val="4100"/>
              <a:buFont typeface="Lucida Sans"/>
              <a:buNone/>
            </a:pPr>
            <a:r>
              <a:t/>
            </a:r>
            <a:endParaRPr sz="6000">
              <a:solidFill>
                <a:srgbClr val="44B9E8"/>
              </a:solidFill>
              <a:latin typeface="Lucida Sans"/>
              <a:ea typeface="Lucida Sans"/>
              <a:cs typeface="Lucida Sans"/>
              <a:sym typeface="Lucida Sans"/>
            </a:endParaRPr>
          </a:p>
          <a:p>
            <a:pPr indent="0" lvl="0" marL="12700" rtl="0" algn="ctr">
              <a:lnSpc>
                <a:spcPct val="100000"/>
              </a:lnSpc>
              <a:spcBef>
                <a:spcPts val="0"/>
              </a:spcBef>
              <a:spcAft>
                <a:spcPts val="0"/>
              </a:spcAft>
              <a:buNone/>
            </a:pPr>
            <a:r>
              <a:t/>
            </a:r>
            <a:endParaRPr sz="4100">
              <a:solidFill>
                <a:srgbClr val="44B9E8"/>
              </a:solidFill>
            </a:endParaRPr>
          </a:p>
        </p:txBody>
      </p:sp>
      <p:sp>
        <p:nvSpPr>
          <p:cNvPr id="381" name="Google Shape;381;p46"/>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82" name="Google Shape;382;p46"/>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7"/>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388" name="Google Shape;388;p47"/>
          <p:cNvSpPr txBox="1"/>
          <p:nvPr/>
        </p:nvSpPr>
        <p:spPr>
          <a:xfrm>
            <a:off x="1693767" y="1625579"/>
            <a:ext cx="6348600" cy="926400"/>
          </a:xfrm>
          <a:prstGeom prst="rect">
            <a:avLst/>
          </a:prstGeom>
          <a:noFill/>
          <a:ln>
            <a:noFill/>
          </a:ln>
        </p:spPr>
        <p:txBody>
          <a:bodyPr anchorCtr="0" anchor="t" bIns="0" lIns="0" spcFirstLastPara="1" rIns="0" wrap="square" tIns="12700">
            <a:spAutoFit/>
          </a:bodyPr>
          <a:lstStyle/>
          <a:p>
            <a:pPr indent="0" lvl="0" marL="12700" marR="0" rtl="0" algn="l">
              <a:lnSpc>
                <a:spcPct val="119814"/>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Les chiens peuvent avoir des coups de soleil</a:t>
            </a:r>
            <a:endParaRPr sz="2700">
              <a:latin typeface="Lucida Sans"/>
              <a:ea typeface="Lucida Sans"/>
              <a:cs typeface="Lucida Sans"/>
              <a:sym typeface="Lucida Sans"/>
            </a:endParaRPr>
          </a:p>
        </p:txBody>
      </p:sp>
      <p:pic>
        <p:nvPicPr>
          <p:cNvPr id="389" name="Google Shape;389;p47"/>
          <p:cNvPicPr preferRelativeResize="0"/>
          <p:nvPr/>
        </p:nvPicPr>
        <p:blipFill rotWithShape="1">
          <a:blip r:embed="rId3">
            <a:alphaModFix/>
          </a:blip>
          <a:srcRect b="0" l="0" r="0" t="0"/>
          <a:stretch/>
        </p:blipFill>
        <p:spPr>
          <a:xfrm>
            <a:off x="2282698" y="2941510"/>
            <a:ext cx="4584700" cy="2925761"/>
          </a:xfrm>
          <a:prstGeom prst="rect">
            <a:avLst/>
          </a:prstGeom>
          <a:noFill/>
          <a:ln>
            <a:noFill/>
          </a:ln>
        </p:spPr>
      </p:pic>
      <p:sp>
        <p:nvSpPr>
          <p:cNvPr id="390" name="Google Shape;390;p47"/>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391" name="Google Shape;391;p47"/>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92" name="Google Shape;392;p47"/>
          <p:cNvSpPr/>
          <p:nvPr/>
        </p:nvSpPr>
        <p:spPr>
          <a:xfrm rot="-1728157">
            <a:off x="2590593" y="3722998"/>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lang="en-US" sz="9600">
                <a:solidFill>
                  <a:srgbClr val="FFFFFF"/>
                </a:solidFill>
              </a:rPr>
              <a:t>Vrai</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8"/>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398" name="Google Shape;398;p48"/>
          <p:cNvSpPr txBox="1"/>
          <p:nvPr/>
        </p:nvSpPr>
        <p:spPr>
          <a:xfrm>
            <a:off x="668023" y="1304229"/>
            <a:ext cx="7807200" cy="1259700"/>
          </a:xfrm>
          <a:prstGeom prst="rect">
            <a:avLst/>
          </a:prstGeom>
          <a:noFill/>
          <a:ln>
            <a:noFill/>
          </a:ln>
        </p:spPr>
        <p:txBody>
          <a:bodyPr anchorCtr="0" anchor="t" bIns="0" lIns="0" spcFirstLastPara="1" rIns="0" wrap="square" tIns="12700">
            <a:spAutoFit/>
          </a:bodyPr>
          <a:lstStyle/>
          <a:p>
            <a:pPr indent="368300" lvl="0" marL="12700" marR="5080" rtl="0" algn="just">
              <a:lnSpc>
                <a:spcPct val="100000"/>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Le genre de tissu et la couleur de vos  vêtements peuvent faire une différence pour la protection du soleil</a:t>
            </a:r>
            <a:endParaRPr sz="2700">
              <a:latin typeface="Lucida Sans"/>
              <a:ea typeface="Lucida Sans"/>
              <a:cs typeface="Lucida Sans"/>
              <a:sym typeface="Lucida Sans"/>
            </a:endParaRPr>
          </a:p>
        </p:txBody>
      </p:sp>
      <p:pic>
        <p:nvPicPr>
          <p:cNvPr id="399" name="Google Shape;399;p48"/>
          <p:cNvPicPr preferRelativeResize="0"/>
          <p:nvPr/>
        </p:nvPicPr>
        <p:blipFill rotWithShape="1">
          <a:blip r:embed="rId3">
            <a:alphaModFix/>
          </a:blip>
          <a:srcRect b="0" l="0" r="0" t="0"/>
          <a:stretch/>
        </p:blipFill>
        <p:spPr>
          <a:xfrm>
            <a:off x="3233610" y="3143123"/>
            <a:ext cx="2908300" cy="2906710"/>
          </a:xfrm>
          <a:prstGeom prst="rect">
            <a:avLst/>
          </a:prstGeom>
          <a:noFill/>
          <a:ln>
            <a:noFill/>
          </a:ln>
        </p:spPr>
      </p:pic>
      <p:sp>
        <p:nvSpPr>
          <p:cNvPr id="400" name="Google Shape;400;p48"/>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01" name="Google Shape;401;p48"/>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02" name="Google Shape;402;p48"/>
          <p:cNvSpPr txBox="1"/>
          <p:nvPr/>
        </p:nvSpPr>
        <p:spPr>
          <a:xfrm rot="-1892847">
            <a:off x="3187766" y="3805088"/>
            <a:ext cx="2999975" cy="166226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600">
                <a:solidFill>
                  <a:schemeClr val="dk1"/>
                </a:solidFill>
              </a:rPr>
              <a:t>Vrai</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1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9"/>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408" name="Google Shape;408;p49"/>
          <p:cNvSpPr txBox="1"/>
          <p:nvPr/>
        </p:nvSpPr>
        <p:spPr>
          <a:xfrm>
            <a:off x="1150575" y="1482575"/>
            <a:ext cx="6842100" cy="939600"/>
          </a:xfrm>
          <a:prstGeom prst="rect">
            <a:avLst/>
          </a:prstGeom>
          <a:noFill/>
          <a:ln>
            <a:noFill/>
          </a:ln>
        </p:spPr>
        <p:txBody>
          <a:bodyPr anchorCtr="0" anchor="t" bIns="0" lIns="0" spcFirstLastPara="1" rIns="0" wrap="square" tIns="26650">
            <a:spAutoFit/>
          </a:bodyPr>
          <a:lstStyle/>
          <a:p>
            <a:pPr indent="-1402080" lvl="0" marL="1414145" marR="5080" rtl="0" algn="l">
              <a:lnSpc>
                <a:spcPct val="119592"/>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Certains chasse-moustiques peuvent enlever votre écran solaire</a:t>
            </a:r>
            <a:endParaRPr sz="2700">
              <a:latin typeface="Lucida Sans"/>
              <a:ea typeface="Lucida Sans"/>
              <a:cs typeface="Lucida Sans"/>
              <a:sym typeface="Lucida Sans"/>
            </a:endParaRPr>
          </a:p>
        </p:txBody>
      </p:sp>
      <p:pic>
        <p:nvPicPr>
          <p:cNvPr id="409" name="Google Shape;409;p49"/>
          <p:cNvPicPr preferRelativeResize="0"/>
          <p:nvPr/>
        </p:nvPicPr>
        <p:blipFill rotWithShape="1">
          <a:blip r:embed="rId3">
            <a:alphaModFix/>
          </a:blip>
          <a:srcRect b="0" l="0" r="0" t="0"/>
          <a:stretch/>
        </p:blipFill>
        <p:spPr>
          <a:xfrm>
            <a:off x="2471610" y="2892298"/>
            <a:ext cx="4584700" cy="3060699"/>
          </a:xfrm>
          <a:prstGeom prst="rect">
            <a:avLst/>
          </a:prstGeom>
          <a:noFill/>
          <a:ln>
            <a:noFill/>
          </a:ln>
        </p:spPr>
      </p:pic>
      <p:sp>
        <p:nvSpPr>
          <p:cNvPr id="410" name="Google Shape;410;p49"/>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11" name="Google Shape;411;p49"/>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12" name="Google Shape;412;p49"/>
          <p:cNvSpPr txBox="1"/>
          <p:nvPr/>
        </p:nvSpPr>
        <p:spPr>
          <a:xfrm rot="-2115715">
            <a:off x="3072050" y="3740882"/>
            <a:ext cx="2999921" cy="166223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600">
                <a:solidFill>
                  <a:schemeClr val="lt1"/>
                </a:solidFill>
              </a:rPr>
              <a:t>Vrai</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50"/>
          <p:cNvPicPr preferRelativeResize="0"/>
          <p:nvPr/>
        </p:nvPicPr>
        <p:blipFill rotWithShape="1">
          <a:blip r:embed="rId3">
            <a:alphaModFix/>
          </a:blip>
          <a:srcRect b="0" l="0" r="0" t="0"/>
          <a:stretch/>
        </p:blipFill>
        <p:spPr>
          <a:xfrm>
            <a:off x="2265235" y="2385886"/>
            <a:ext cx="4845048" cy="3762373"/>
          </a:xfrm>
          <a:prstGeom prst="rect">
            <a:avLst/>
          </a:prstGeom>
          <a:noFill/>
          <a:ln>
            <a:noFill/>
          </a:ln>
        </p:spPr>
      </p:pic>
      <p:sp>
        <p:nvSpPr>
          <p:cNvPr id="418" name="Google Shape;418;p50"/>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419" name="Google Shape;419;p50"/>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20" name="Google Shape;420;p50"/>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21" name="Google Shape;421;p50"/>
          <p:cNvSpPr txBox="1"/>
          <p:nvPr/>
        </p:nvSpPr>
        <p:spPr>
          <a:xfrm>
            <a:off x="783145" y="1471655"/>
            <a:ext cx="7913400" cy="428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Les lits de bronzage ne sont pas dangereux</a:t>
            </a:r>
            <a:endParaRPr sz="2700">
              <a:latin typeface="Lucida Sans"/>
              <a:ea typeface="Lucida Sans"/>
              <a:cs typeface="Lucida Sans"/>
              <a:sym typeface="Lucida Sans"/>
            </a:endParaRPr>
          </a:p>
        </p:txBody>
      </p:sp>
      <p:sp>
        <p:nvSpPr>
          <p:cNvPr id="422" name="Google Shape;422;p50"/>
          <p:cNvSpPr/>
          <p:nvPr/>
        </p:nvSpPr>
        <p:spPr>
          <a:xfrm rot="-1728157">
            <a:off x="2590592" y="3397040"/>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600"/>
              <a:buFont typeface="Arial"/>
              <a:buNone/>
            </a:pPr>
            <a:r>
              <a:rPr b="1" lang="en-US" sz="9600"/>
              <a:t>Faux</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51"/>
          <p:cNvPicPr preferRelativeResize="0"/>
          <p:nvPr/>
        </p:nvPicPr>
        <p:blipFill rotWithShape="1">
          <a:blip r:embed="rId3">
            <a:alphaModFix/>
          </a:blip>
          <a:srcRect b="0" l="0" r="0" t="0"/>
          <a:stretch/>
        </p:blipFill>
        <p:spPr>
          <a:xfrm>
            <a:off x="2174748" y="2822447"/>
            <a:ext cx="5029200" cy="3352799"/>
          </a:xfrm>
          <a:prstGeom prst="rect">
            <a:avLst/>
          </a:prstGeom>
          <a:noFill/>
          <a:ln>
            <a:noFill/>
          </a:ln>
        </p:spPr>
      </p:pic>
      <p:sp>
        <p:nvSpPr>
          <p:cNvPr id="428" name="Google Shape;428;p51"/>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429" name="Google Shape;429;p51"/>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30" name="Google Shape;430;p51"/>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31" name="Google Shape;431;p51"/>
          <p:cNvSpPr txBox="1"/>
          <p:nvPr/>
        </p:nvSpPr>
        <p:spPr>
          <a:xfrm>
            <a:off x="1864300" y="1406500"/>
            <a:ext cx="5694900" cy="939600"/>
          </a:xfrm>
          <a:prstGeom prst="rect">
            <a:avLst/>
          </a:prstGeom>
          <a:noFill/>
          <a:ln>
            <a:noFill/>
          </a:ln>
        </p:spPr>
        <p:txBody>
          <a:bodyPr anchorCtr="0" anchor="t" bIns="0" lIns="0" spcFirstLastPara="1" rIns="0" wrap="square" tIns="26650">
            <a:spAutoFit/>
          </a:bodyPr>
          <a:lstStyle/>
          <a:p>
            <a:pPr indent="-772795" lvl="0" marL="784860" marR="5080" rtl="0" algn="l">
              <a:lnSpc>
                <a:spcPct val="119592"/>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Le bronzage est un bon moyen d’éviter les coups de soleil</a:t>
            </a:r>
            <a:endParaRPr sz="2700">
              <a:latin typeface="Lucida Sans"/>
              <a:ea typeface="Lucida Sans"/>
              <a:cs typeface="Lucida Sans"/>
              <a:sym typeface="Lucida Sans"/>
            </a:endParaRPr>
          </a:p>
        </p:txBody>
      </p:sp>
      <p:sp>
        <p:nvSpPr>
          <p:cNvPr id="432" name="Google Shape;432;p51"/>
          <p:cNvSpPr/>
          <p:nvPr/>
        </p:nvSpPr>
        <p:spPr>
          <a:xfrm rot="-1728157">
            <a:off x="2590966" y="3713996"/>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lang="en-US" sz="9600">
                <a:solidFill>
                  <a:srgbClr val="FFFFFF"/>
                </a:solidFill>
              </a:rPr>
              <a:t>Faux</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2796475" y="120250"/>
            <a:ext cx="5654100" cy="1378500"/>
          </a:xfrm>
          <a:prstGeom prst="rect">
            <a:avLst/>
          </a:prstGeom>
          <a:noFill/>
          <a:ln>
            <a:noFill/>
          </a:ln>
        </p:spPr>
        <p:txBody>
          <a:bodyPr anchorCtr="0" anchor="t" bIns="0" lIns="0" spcFirstLastPara="1" rIns="0" wrap="square" tIns="29825">
            <a:spAutoFit/>
          </a:bodyPr>
          <a:lstStyle/>
          <a:p>
            <a:pPr indent="-45720" lvl="0" marL="57785" marR="5080" rtl="0" algn="l">
              <a:lnSpc>
                <a:spcPct val="119000"/>
              </a:lnSpc>
              <a:spcBef>
                <a:spcPts val="0"/>
              </a:spcBef>
              <a:spcAft>
                <a:spcPts val="0"/>
              </a:spcAft>
              <a:buNone/>
            </a:pPr>
            <a:r>
              <a:rPr lang="en-US"/>
              <a:t>Qu’est-ce qui cause le cancer de la peau?</a:t>
            </a:r>
            <a:endParaRPr/>
          </a:p>
        </p:txBody>
      </p:sp>
      <p:sp>
        <p:nvSpPr>
          <p:cNvPr id="165" name="Google Shape;165;p25"/>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166" name="Google Shape;166;p25"/>
          <p:cNvSpPr txBox="1"/>
          <p:nvPr/>
        </p:nvSpPr>
        <p:spPr>
          <a:xfrm>
            <a:off x="8524054" y="6463728"/>
            <a:ext cx="154305" cy="177800"/>
          </a:xfrm>
          <a:prstGeom prst="rect">
            <a:avLst/>
          </a:prstGeom>
          <a:noFill/>
          <a:ln>
            <a:noFill/>
          </a:ln>
        </p:spPr>
        <p:txBody>
          <a:bodyPr anchorCtr="0" anchor="t" bIns="0" lIns="0" spcFirstLastPara="1" rIns="0" wrap="square" tIns="0">
            <a:spAutoFit/>
          </a:bodyPr>
          <a:lstStyle/>
          <a:p>
            <a:pPr indent="0" lvl="0" marL="38100" marR="0" rtl="0" algn="l">
              <a:lnSpc>
                <a:spcPct val="103333"/>
              </a:lnSpc>
              <a:spcBef>
                <a:spcPts val="0"/>
              </a:spcBef>
              <a:spcAft>
                <a:spcPts val="0"/>
              </a:spcAft>
              <a:buNone/>
            </a:pPr>
            <a:fld id="{00000000-1234-1234-1234-123412341234}" type="slidenum">
              <a:rPr lang="en-US" sz="1200">
                <a:solidFill>
                  <a:srgbClr val="8A8A8A"/>
                </a:solidFill>
                <a:latin typeface="Calibri"/>
                <a:ea typeface="Calibri"/>
                <a:cs typeface="Calibri"/>
                <a:sym typeface="Calibri"/>
              </a:rPr>
              <a:t>‹#›</a:t>
            </a:fld>
            <a:endParaRPr sz="1200">
              <a:latin typeface="Calibri"/>
              <a:ea typeface="Calibri"/>
              <a:cs typeface="Calibri"/>
              <a:sym typeface="Calibri"/>
            </a:endParaRPr>
          </a:p>
        </p:txBody>
      </p:sp>
      <p:sp>
        <p:nvSpPr>
          <p:cNvPr id="167" name="Google Shape;167;p25"/>
          <p:cNvSpPr txBox="1"/>
          <p:nvPr/>
        </p:nvSpPr>
        <p:spPr>
          <a:xfrm>
            <a:off x="2331399" y="1689416"/>
            <a:ext cx="4481100" cy="3500100"/>
          </a:xfrm>
          <a:prstGeom prst="rect">
            <a:avLst/>
          </a:prstGeom>
          <a:noFill/>
          <a:ln>
            <a:noFill/>
          </a:ln>
        </p:spPr>
        <p:txBody>
          <a:bodyPr anchorCtr="0" anchor="t" bIns="0" lIns="0" spcFirstLastPara="1" rIns="0" wrap="square" tIns="62850">
            <a:spAutoFit/>
          </a:bodyPr>
          <a:lstStyle/>
          <a:p>
            <a:pPr indent="-515619" lvl="0" marL="527685" marR="0" rtl="0" algn="l">
              <a:lnSpc>
                <a:spcPct val="100000"/>
              </a:lnSpc>
              <a:spcBef>
                <a:spcPts val="0"/>
              </a:spcBef>
              <a:spcAft>
                <a:spcPts val="0"/>
              </a:spcAft>
              <a:buSzPts val="2500"/>
              <a:buFont typeface="Lucida Sans"/>
              <a:buAutoNum type="alphaUcPeriod"/>
            </a:pPr>
            <a:r>
              <a:rPr lang="en-US" sz="2500">
                <a:latin typeface="Lucida Sans"/>
                <a:ea typeface="Lucida Sans"/>
                <a:cs typeface="Lucida Sans"/>
                <a:sym typeface="Lucida Sans"/>
              </a:rPr>
              <a:t>Le soleil</a:t>
            </a:r>
            <a:endParaRPr sz="2500">
              <a:latin typeface="Lucida Sans"/>
              <a:ea typeface="Lucida Sans"/>
              <a:cs typeface="Lucida Sans"/>
              <a:sym typeface="Lucida Sans"/>
            </a:endParaRPr>
          </a:p>
          <a:p>
            <a:pPr indent="-515619" lvl="0" marL="527685" marR="0" rtl="0" algn="l">
              <a:lnSpc>
                <a:spcPct val="100000"/>
              </a:lnSpc>
              <a:spcBef>
                <a:spcPts val="395"/>
              </a:spcBef>
              <a:spcAft>
                <a:spcPts val="0"/>
              </a:spcAft>
              <a:buSzPts val="2500"/>
              <a:buFont typeface="Lucida Sans"/>
              <a:buAutoNum type="alphaUcPeriod"/>
            </a:pPr>
            <a:r>
              <a:rPr lang="en-US" sz="2500">
                <a:latin typeface="Lucida Sans"/>
                <a:ea typeface="Lucida Sans"/>
                <a:cs typeface="Lucida Sans"/>
                <a:sym typeface="Lucida Sans"/>
              </a:rPr>
              <a:t>Trop regarder la télé</a:t>
            </a:r>
            <a:endParaRPr sz="2500">
              <a:latin typeface="Lucida Sans"/>
              <a:ea typeface="Lucida Sans"/>
              <a:cs typeface="Lucida Sans"/>
              <a:sym typeface="Lucida Sans"/>
            </a:endParaRPr>
          </a:p>
          <a:p>
            <a:pPr indent="-515619" lvl="0" marL="527685" marR="0" rtl="0" algn="l">
              <a:lnSpc>
                <a:spcPct val="100000"/>
              </a:lnSpc>
              <a:spcBef>
                <a:spcPts val="395"/>
              </a:spcBef>
              <a:spcAft>
                <a:spcPts val="0"/>
              </a:spcAft>
              <a:buSzPts val="2500"/>
              <a:buFont typeface="Lucida Sans"/>
              <a:buAutoNum type="alphaUcPeriod"/>
            </a:pPr>
            <a:r>
              <a:rPr lang="en-US" sz="2500">
                <a:latin typeface="Lucida Sans"/>
                <a:ea typeface="Lucida Sans"/>
                <a:cs typeface="Lucida Sans"/>
                <a:sym typeface="Lucida Sans"/>
              </a:rPr>
              <a:t>Les Pizza Pops</a:t>
            </a:r>
            <a:endParaRPr sz="2500">
              <a:latin typeface="Lucida Sans"/>
              <a:ea typeface="Lucida Sans"/>
              <a:cs typeface="Lucida Sans"/>
              <a:sym typeface="Lucida Sans"/>
            </a:endParaRPr>
          </a:p>
          <a:p>
            <a:pPr indent="-515619" lvl="0" marL="527685" marR="0" rtl="0" algn="l">
              <a:lnSpc>
                <a:spcPct val="100000"/>
              </a:lnSpc>
              <a:spcBef>
                <a:spcPts val="409"/>
              </a:spcBef>
              <a:spcAft>
                <a:spcPts val="0"/>
              </a:spcAft>
              <a:buSzPts val="2500"/>
              <a:buFont typeface="Lucida Sans"/>
              <a:buAutoNum type="alphaUcPeriod"/>
            </a:pPr>
            <a:r>
              <a:rPr lang="en-US" sz="2500">
                <a:latin typeface="Lucida Sans"/>
                <a:ea typeface="Lucida Sans"/>
                <a:cs typeface="Lucida Sans"/>
                <a:sym typeface="Lucida Sans"/>
              </a:rPr>
              <a:t>Les rayons ultraviolets</a:t>
            </a:r>
            <a:endParaRPr sz="2500">
              <a:latin typeface="Lucida Sans"/>
              <a:ea typeface="Lucida Sans"/>
              <a:cs typeface="Lucida Sans"/>
              <a:sym typeface="Lucida Sans"/>
            </a:endParaRPr>
          </a:p>
          <a:p>
            <a:pPr indent="-515619" lvl="0" marL="527685" marR="0" rtl="0" algn="l">
              <a:lnSpc>
                <a:spcPct val="100000"/>
              </a:lnSpc>
              <a:spcBef>
                <a:spcPts val="395"/>
              </a:spcBef>
              <a:spcAft>
                <a:spcPts val="0"/>
              </a:spcAft>
              <a:buSzPts val="2500"/>
              <a:buFont typeface="Lucida Sans"/>
              <a:buAutoNum type="alphaUcPeriod"/>
            </a:pPr>
            <a:r>
              <a:rPr lang="en-US" sz="2500">
                <a:latin typeface="Lucida Sans"/>
                <a:ea typeface="Lucida Sans"/>
                <a:cs typeface="Lucida Sans"/>
                <a:sym typeface="Lucida Sans"/>
              </a:rPr>
              <a:t>Les lits de bronzage</a:t>
            </a:r>
            <a:endParaRPr sz="2500">
              <a:latin typeface="Lucida Sans"/>
              <a:ea typeface="Lucida Sans"/>
              <a:cs typeface="Lucida Sans"/>
              <a:sym typeface="Lucida Sans"/>
            </a:endParaRPr>
          </a:p>
          <a:p>
            <a:pPr indent="-515619" lvl="0" marL="527685" marR="0" rtl="0" algn="l">
              <a:lnSpc>
                <a:spcPct val="100000"/>
              </a:lnSpc>
              <a:spcBef>
                <a:spcPts val="395"/>
              </a:spcBef>
              <a:spcAft>
                <a:spcPts val="0"/>
              </a:spcAft>
              <a:buSzPts val="2500"/>
              <a:buFont typeface="Lucida Sans"/>
              <a:buAutoNum type="alphaUcPeriod"/>
            </a:pPr>
            <a:r>
              <a:rPr lang="en-US" sz="2500">
                <a:latin typeface="Lucida Sans"/>
                <a:ea typeface="Lucida Sans"/>
                <a:cs typeface="Lucida Sans"/>
                <a:sym typeface="Lucida Sans"/>
              </a:rPr>
              <a:t>Les téléphones cellulaires</a:t>
            </a:r>
            <a:endParaRPr sz="2500">
              <a:latin typeface="Lucida Sans"/>
              <a:ea typeface="Lucida Sans"/>
              <a:cs typeface="Lucida Sans"/>
              <a:sym typeface="Lucida Sans"/>
            </a:endParaRPr>
          </a:p>
          <a:p>
            <a:pPr indent="-515619" lvl="0" marL="527685" marR="0" rtl="0" algn="l">
              <a:lnSpc>
                <a:spcPct val="100000"/>
              </a:lnSpc>
              <a:spcBef>
                <a:spcPts val="409"/>
              </a:spcBef>
              <a:spcAft>
                <a:spcPts val="0"/>
              </a:spcAft>
              <a:buSzPts val="2500"/>
              <a:buFont typeface="Lucida Sans"/>
              <a:buAutoNum type="alphaUcPeriod"/>
            </a:pPr>
            <a:r>
              <a:rPr lang="en-US" sz="2500">
                <a:latin typeface="Lucida Sans"/>
                <a:ea typeface="Lucida Sans"/>
                <a:cs typeface="Lucida Sans"/>
                <a:sym typeface="Lucida Sans"/>
              </a:rPr>
              <a:t>Les mutations de l’ADN</a:t>
            </a:r>
            <a:endParaRPr sz="2500">
              <a:latin typeface="Lucida Sans"/>
              <a:ea typeface="Lucida Sans"/>
              <a:cs typeface="Lucida Sans"/>
              <a:sym typeface="Lucida Sans"/>
            </a:endParaRPr>
          </a:p>
          <a:p>
            <a:pPr indent="-515619" lvl="0" marL="527685" marR="0" rtl="0" algn="l">
              <a:lnSpc>
                <a:spcPct val="100000"/>
              </a:lnSpc>
              <a:spcBef>
                <a:spcPts val="395"/>
              </a:spcBef>
              <a:spcAft>
                <a:spcPts val="0"/>
              </a:spcAft>
              <a:buSzPts val="2500"/>
              <a:buFont typeface="Lucida Sans"/>
              <a:buAutoNum type="alphaUcPeriod"/>
            </a:pPr>
            <a:r>
              <a:rPr lang="en-US" sz="2500">
                <a:latin typeface="Lucida Sans"/>
                <a:ea typeface="Lucida Sans"/>
                <a:cs typeface="Lucida Sans"/>
                <a:sym typeface="Lucida Sans"/>
              </a:rPr>
              <a:t>Les micro-ondes</a:t>
            </a:r>
            <a:endParaRPr sz="2500">
              <a:latin typeface="Lucida Sans"/>
              <a:ea typeface="Lucida Sans"/>
              <a:cs typeface="Lucida Sans"/>
              <a:sym typeface="Lucida Sans"/>
            </a:endParaRPr>
          </a:p>
        </p:txBody>
      </p:sp>
      <p:sp>
        <p:nvSpPr>
          <p:cNvPr id="168" name="Google Shape;168;p25"/>
          <p:cNvSpPr/>
          <p:nvPr/>
        </p:nvSpPr>
        <p:spPr>
          <a:xfrm>
            <a:off x="2070066" y="4383475"/>
            <a:ext cx="4870800" cy="4173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69" name="Google Shape;169;p25"/>
          <p:cNvSpPr/>
          <p:nvPr/>
        </p:nvSpPr>
        <p:spPr>
          <a:xfrm>
            <a:off x="2065325" y="3483600"/>
            <a:ext cx="4870800" cy="4173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70" name="Google Shape;170;p25"/>
          <p:cNvSpPr/>
          <p:nvPr/>
        </p:nvSpPr>
        <p:spPr>
          <a:xfrm>
            <a:off x="2074767" y="3087925"/>
            <a:ext cx="4861500" cy="4173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71" name="Google Shape;171;p25"/>
          <p:cNvSpPr/>
          <p:nvPr/>
        </p:nvSpPr>
        <p:spPr>
          <a:xfrm>
            <a:off x="2070066" y="1770800"/>
            <a:ext cx="4870800" cy="4173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52"/>
          <p:cNvPicPr preferRelativeResize="0"/>
          <p:nvPr/>
        </p:nvPicPr>
        <p:blipFill rotWithShape="1">
          <a:blip r:embed="rId3">
            <a:alphaModFix/>
          </a:blip>
          <a:srcRect b="0" l="0" r="0" t="0"/>
          <a:stretch/>
        </p:blipFill>
        <p:spPr>
          <a:xfrm>
            <a:off x="2665260" y="2933540"/>
            <a:ext cx="4048119" cy="3214681"/>
          </a:xfrm>
          <a:prstGeom prst="rect">
            <a:avLst/>
          </a:prstGeom>
          <a:noFill/>
          <a:ln>
            <a:noFill/>
          </a:ln>
        </p:spPr>
      </p:pic>
      <p:sp>
        <p:nvSpPr>
          <p:cNvPr id="438" name="Google Shape;438;p52"/>
          <p:cNvSpPr txBox="1"/>
          <p:nvPr>
            <p:ph type="title"/>
          </p:nvPr>
        </p:nvSpPr>
        <p:spPr>
          <a:xfrm>
            <a:off x="2858039" y="249406"/>
            <a:ext cx="3427920" cy="6350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439" name="Google Shape;439;p52"/>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40" name="Google Shape;440;p52"/>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41" name="Google Shape;441;p52"/>
          <p:cNvSpPr txBox="1"/>
          <p:nvPr/>
        </p:nvSpPr>
        <p:spPr>
          <a:xfrm>
            <a:off x="1243425" y="1168375"/>
            <a:ext cx="7056000" cy="1675200"/>
          </a:xfrm>
          <a:prstGeom prst="rect">
            <a:avLst/>
          </a:prstGeom>
          <a:noFill/>
          <a:ln>
            <a:noFill/>
          </a:ln>
        </p:spPr>
        <p:txBody>
          <a:bodyPr anchorCtr="0" anchor="t" bIns="0" lIns="0" spcFirstLastPara="1" rIns="0" wrap="square" tIns="12700">
            <a:spAutoFit/>
          </a:bodyPr>
          <a:lstStyle/>
          <a:p>
            <a:pPr indent="-466725" lvl="0" marL="478790" marR="5080" rtl="0" algn="l">
              <a:lnSpc>
                <a:spcPct val="100000"/>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Les personnes au teint de peau foncé  ou qui bronzent facilement doivent  quand même utiliser un écran solaire ayant un FPS d’au moins 30</a:t>
            </a:r>
            <a:endParaRPr sz="2700">
              <a:latin typeface="Lucida Sans"/>
              <a:ea typeface="Lucida Sans"/>
              <a:cs typeface="Lucida Sans"/>
              <a:sym typeface="Lucida Sans"/>
            </a:endParaRPr>
          </a:p>
        </p:txBody>
      </p:sp>
      <p:sp>
        <p:nvSpPr>
          <p:cNvPr id="442" name="Google Shape;442;p52"/>
          <p:cNvSpPr/>
          <p:nvPr/>
        </p:nvSpPr>
        <p:spPr>
          <a:xfrm rot="-1728157">
            <a:off x="2708269" y="3559620"/>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lang="en-US" sz="9600">
                <a:solidFill>
                  <a:srgbClr val="FFFFFF"/>
                </a:solidFill>
              </a:rPr>
              <a:t>Vrai</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3"/>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448" name="Google Shape;448;p53"/>
          <p:cNvSpPr txBox="1"/>
          <p:nvPr/>
        </p:nvSpPr>
        <p:spPr>
          <a:xfrm>
            <a:off x="1095600" y="1168375"/>
            <a:ext cx="7583400" cy="1259700"/>
          </a:xfrm>
          <a:prstGeom prst="rect">
            <a:avLst/>
          </a:prstGeom>
          <a:noFill/>
          <a:ln>
            <a:noFill/>
          </a:ln>
        </p:spPr>
        <p:txBody>
          <a:bodyPr anchorCtr="0" anchor="t" bIns="0" lIns="0" spcFirstLastPara="1" rIns="0" wrap="square" tIns="12700">
            <a:spAutoFit/>
          </a:bodyPr>
          <a:lstStyle/>
          <a:p>
            <a:pPr indent="-759460" lvl="0" marL="771525" marR="5080" rtl="0" algn="l">
              <a:lnSpc>
                <a:spcPct val="100000"/>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Ta peau ne peut pas être endommagée  (bronzage ou coup de soleil) quand</a:t>
            </a:r>
            <a:endParaRPr sz="2700">
              <a:latin typeface="Lucida Sans"/>
              <a:ea typeface="Lucida Sans"/>
              <a:cs typeface="Lucida Sans"/>
              <a:sym typeface="Lucida Sans"/>
            </a:endParaRPr>
          </a:p>
          <a:p>
            <a:pPr indent="0" lvl="0" marL="2500630" marR="0" rtl="0" algn="l">
              <a:lnSpc>
                <a:spcPct val="100000"/>
              </a:lnSpc>
              <a:spcBef>
                <a:spcPts val="0"/>
              </a:spcBef>
              <a:spcAft>
                <a:spcPts val="0"/>
              </a:spcAft>
              <a:buNone/>
            </a:pPr>
            <a:r>
              <a:rPr lang="en-US" sz="2700">
                <a:latin typeface="Lucida Sans"/>
                <a:ea typeface="Lucida Sans"/>
                <a:cs typeface="Lucida Sans"/>
                <a:sym typeface="Lucida Sans"/>
              </a:rPr>
              <a:t>c’est nuageux</a:t>
            </a:r>
            <a:endParaRPr sz="2700">
              <a:latin typeface="Lucida Sans"/>
              <a:ea typeface="Lucida Sans"/>
              <a:cs typeface="Lucida Sans"/>
              <a:sym typeface="Lucida Sans"/>
            </a:endParaRPr>
          </a:p>
        </p:txBody>
      </p:sp>
      <p:pic>
        <p:nvPicPr>
          <p:cNvPr id="449" name="Google Shape;449;p53"/>
          <p:cNvPicPr preferRelativeResize="0"/>
          <p:nvPr/>
        </p:nvPicPr>
        <p:blipFill rotWithShape="1">
          <a:blip r:embed="rId3">
            <a:alphaModFix/>
          </a:blip>
          <a:srcRect b="0" l="0" r="0" t="0"/>
          <a:stretch/>
        </p:blipFill>
        <p:spPr>
          <a:xfrm>
            <a:off x="2405062" y="2425650"/>
            <a:ext cx="4572000" cy="3429000"/>
          </a:xfrm>
          <a:prstGeom prst="rect">
            <a:avLst/>
          </a:prstGeom>
          <a:noFill/>
          <a:ln>
            <a:noFill/>
          </a:ln>
        </p:spPr>
      </p:pic>
      <p:sp>
        <p:nvSpPr>
          <p:cNvPr id="450" name="Google Shape;450;p53"/>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51" name="Google Shape;451;p53"/>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52" name="Google Shape;452;p53"/>
          <p:cNvSpPr/>
          <p:nvPr/>
        </p:nvSpPr>
        <p:spPr>
          <a:xfrm rot="-1728157">
            <a:off x="3050657" y="3231695"/>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lang="en-US" sz="9600">
                <a:solidFill>
                  <a:srgbClr val="FFFFFF"/>
                </a:solidFill>
              </a:rPr>
              <a:t>Faux</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4"/>
          <p:cNvSpPr txBox="1"/>
          <p:nvPr>
            <p:ph type="title"/>
          </p:nvPr>
        </p:nvSpPr>
        <p:spPr>
          <a:xfrm>
            <a:off x="2858039" y="249406"/>
            <a:ext cx="3427800" cy="627900"/>
          </a:xfrm>
          <a:prstGeom prst="rect">
            <a:avLst/>
          </a:prstGeom>
          <a:noFill/>
          <a:ln>
            <a:noFill/>
          </a:ln>
        </p:spPr>
        <p:txBody>
          <a:bodyPr anchorCtr="0" anchor="t" bIns="0" lIns="0" spcFirstLastPara="1" rIns="0" wrap="square" tIns="12050">
            <a:spAutoFit/>
          </a:bodyPr>
          <a:lstStyle/>
          <a:p>
            <a:pPr indent="0" lvl="0" marL="241934" rtl="0" algn="l">
              <a:lnSpc>
                <a:spcPct val="100000"/>
              </a:lnSpc>
              <a:spcBef>
                <a:spcPts val="0"/>
              </a:spcBef>
              <a:spcAft>
                <a:spcPts val="0"/>
              </a:spcAft>
              <a:buNone/>
            </a:pPr>
            <a:r>
              <a:rPr lang="en-US"/>
              <a:t>Vrai ou faux</a:t>
            </a:r>
            <a:endParaRPr/>
          </a:p>
        </p:txBody>
      </p:sp>
      <p:sp>
        <p:nvSpPr>
          <p:cNvPr id="458" name="Google Shape;458;p54"/>
          <p:cNvSpPr txBox="1"/>
          <p:nvPr/>
        </p:nvSpPr>
        <p:spPr>
          <a:xfrm>
            <a:off x="1095600" y="1168375"/>
            <a:ext cx="7583400" cy="843900"/>
          </a:xfrm>
          <a:prstGeom prst="rect">
            <a:avLst/>
          </a:prstGeom>
          <a:noFill/>
          <a:ln>
            <a:noFill/>
          </a:ln>
        </p:spPr>
        <p:txBody>
          <a:bodyPr anchorCtr="0" anchor="t" bIns="0" lIns="0" spcFirstLastPara="1" rIns="0" wrap="square" tIns="12700">
            <a:spAutoFit/>
          </a:bodyPr>
          <a:lstStyle/>
          <a:p>
            <a:pPr indent="-759460" lvl="0" marL="771525" marR="5080" rtl="0" algn="l">
              <a:lnSpc>
                <a:spcPct val="100000"/>
              </a:lnSpc>
              <a:spcBef>
                <a:spcPts val="0"/>
              </a:spcBef>
              <a:spcAft>
                <a:spcPts val="0"/>
              </a:spcAft>
              <a:buNone/>
            </a:pPr>
            <a:r>
              <a:rPr lang="en-US" sz="2700">
                <a:latin typeface="SimSun-ExtB"/>
                <a:ea typeface="SimSun-ExtB"/>
                <a:cs typeface="SimSun-ExtB"/>
                <a:sym typeface="SimSun-ExtB"/>
              </a:rPr>
              <a:t>◻ </a:t>
            </a:r>
            <a:r>
              <a:rPr lang="en-US" sz="2700">
                <a:latin typeface="Lucida Sans"/>
                <a:ea typeface="Lucida Sans"/>
                <a:cs typeface="Lucida Sans"/>
                <a:sym typeface="Lucida Sans"/>
              </a:rPr>
              <a:t>Vous n’avez pas besoin de pratiquer de la sécurité au soleil pendant l’hiver</a:t>
            </a:r>
            <a:endParaRPr sz="2700">
              <a:latin typeface="Lucida Sans"/>
              <a:ea typeface="Lucida Sans"/>
              <a:cs typeface="Lucida Sans"/>
              <a:sym typeface="Lucida Sans"/>
            </a:endParaRPr>
          </a:p>
        </p:txBody>
      </p:sp>
      <p:sp>
        <p:nvSpPr>
          <p:cNvPr id="459" name="Google Shape;459;p54"/>
          <p:cNvSpPr txBox="1"/>
          <p:nvPr>
            <p:ph idx="11" type="ftr"/>
          </p:nvPr>
        </p:nvSpPr>
        <p:spPr>
          <a:xfrm>
            <a:off x="4172463" y="6463728"/>
            <a:ext cx="7983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60" name="Google Shape;460;p54"/>
          <p:cNvSpPr txBox="1"/>
          <p:nvPr>
            <p:ph idx="12" type="sldNum"/>
          </p:nvPr>
        </p:nvSpPr>
        <p:spPr>
          <a:xfrm>
            <a:off x="8447181" y="6463728"/>
            <a:ext cx="2319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61" name="Google Shape;461;p54"/>
          <p:cNvSpPr/>
          <p:nvPr/>
        </p:nvSpPr>
        <p:spPr>
          <a:xfrm rot="-1728157">
            <a:off x="3050657" y="3231695"/>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lang="en-US" sz="9600">
                <a:solidFill>
                  <a:srgbClr val="FFFFFF"/>
                </a:solidFill>
              </a:rPr>
              <a:t>Faux</a:t>
            </a:r>
            <a:endParaRPr b="0" i="0" sz="1800" u="none" cap="none" strike="noStrike">
              <a:solidFill>
                <a:srgbClr val="FFFFFF"/>
              </a:solidFill>
              <a:latin typeface="Calibri"/>
              <a:ea typeface="Calibri"/>
              <a:cs typeface="Calibri"/>
              <a:sym typeface="Calibri"/>
            </a:endParaRPr>
          </a:p>
        </p:txBody>
      </p:sp>
      <p:pic>
        <p:nvPicPr>
          <p:cNvPr id="462" name="Google Shape;462;p54"/>
          <p:cNvPicPr preferRelativeResize="0"/>
          <p:nvPr/>
        </p:nvPicPr>
        <p:blipFill>
          <a:blip r:embed="rId3">
            <a:alphaModFix/>
          </a:blip>
          <a:stretch>
            <a:fillRect/>
          </a:stretch>
        </p:blipFill>
        <p:spPr>
          <a:xfrm>
            <a:off x="2001488" y="2425655"/>
            <a:ext cx="5141023" cy="3429002"/>
          </a:xfrm>
          <a:prstGeom prst="rect">
            <a:avLst/>
          </a:prstGeom>
          <a:noFill/>
          <a:ln>
            <a:noFill/>
          </a:ln>
        </p:spPr>
      </p:pic>
      <p:sp>
        <p:nvSpPr>
          <p:cNvPr id="463" name="Google Shape;463;p54"/>
          <p:cNvSpPr/>
          <p:nvPr/>
        </p:nvSpPr>
        <p:spPr>
          <a:xfrm rot="-1728157">
            <a:off x="2590582" y="3231695"/>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i="0" lang="en-US" sz="9600" u="none" cap="none" strike="noStrike">
                <a:solidFill>
                  <a:srgbClr val="FFFFFF"/>
                </a:solidFill>
                <a:latin typeface="Arial"/>
                <a:ea typeface="Arial"/>
                <a:cs typeface="Arial"/>
                <a:sym typeface="Arial"/>
              </a:rPr>
              <a:t>F</a:t>
            </a:r>
            <a:r>
              <a:rPr b="1" lang="en-US" sz="9600">
                <a:solidFill>
                  <a:srgbClr val="FFFFFF"/>
                </a:solidFill>
              </a:rPr>
              <a:t>aux</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5"/>
          <p:cNvSpPr txBox="1"/>
          <p:nvPr>
            <p:ph type="title"/>
          </p:nvPr>
        </p:nvSpPr>
        <p:spPr>
          <a:xfrm>
            <a:off x="2467448" y="487572"/>
            <a:ext cx="652716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300"/>
              <a:t>Des conseils pour te protéger!</a:t>
            </a:r>
            <a:endParaRPr sz="3300"/>
          </a:p>
        </p:txBody>
      </p:sp>
      <p:sp>
        <p:nvSpPr>
          <p:cNvPr id="469" name="Google Shape;469;p55"/>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70" name="Google Shape;470;p55"/>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71" name="Google Shape;471;p55"/>
          <p:cNvSpPr txBox="1"/>
          <p:nvPr/>
        </p:nvSpPr>
        <p:spPr>
          <a:xfrm>
            <a:off x="132600" y="1203025"/>
            <a:ext cx="8878800" cy="4135200"/>
          </a:xfrm>
          <a:prstGeom prst="rect">
            <a:avLst/>
          </a:prstGeom>
          <a:noFill/>
          <a:ln>
            <a:noFill/>
          </a:ln>
        </p:spPr>
        <p:txBody>
          <a:bodyPr anchorCtr="0" anchor="t" bIns="0" lIns="0" spcFirstLastPara="1" rIns="0" wrap="square" tIns="26025">
            <a:spAutoFit/>
          </a:bodyPr>
          <a:lstStyle/>
          <a:p>
            <a:pPr indent="-368300" lvl="0" marL="457200" marR="362585" rtl="0" algn="just">
              <a:lnSpc>
                <a:spcPct val="119583"/>
              </a:lnSpc>
              <a:spcBef>
                <a:spcPts val="515"/>
              </a:spcBef>
              <a:spcAft>
                <a:spcPts val="0"/>
              </a:spcAft>
              <a:buSzPts val="2200"/>
              <a:buFont typeface="Lucida Sans"/>
              <a:buAutoNum type="alphaUcPeriod"/>
            </a:pPr>
            <a:r>
              <a:rPr lang="en-US" sz="2200">
                <a:latin typeface="Lucida Sans"/>
                <a:ea typeface="Lucida Sans"/>
                <a:cs typeface="Lucida Sans"/>
                <a:sym typeface="Lucida Sans"/>
              </a:rPr>
              <a:t>Examinez vos grains de beauté une fois par mois</a:t>
            </a:r>
            <a:endParaRPr sz="2200">
              <a:latin typeface="Lucida Sans"/>
              <a:ea typeface="Lucida Sans"/>
              <a:cs typeface="Lucida Sans"/>
              <a:sym typeface="Lucida Sans"/>
            </a:endParaRPr>
          </a:p>
          <a:p>
            <a:pPr indent="-368300" lvl="0" marL="457200" marR="362585" rtl="0" algn="just">
              <a:lnSpc>
                <a:spcPct val="119583"/>
              </a:lnSpc>
              <a:spcBef>
                <a:spcPts val="0"/>
              </a:spcBef>
              <a:spcAft>
                <a:spcPts val="0"/>
              </a:spcAft>
              <a:buSzPts val="2200"/>
              <a:buFont typeface="Lucida Sans"/>
              <a:buAutoNum type="alphaUcPeriod"/>
            </a:pPr>
            <a:r>
              <a:rPr lang="en-US" sz="2200">
                <a:latin typeface="Lucida Sans"/>
                <a:ea typeface="Lucida Sans"/>
                <a:cs typeface="Lucida Sans"/>
                <a:sym typeface="Lucida Sans"/>
              </a:rPr>
              <a:t>Ne prenez pas de bain de soleil et n’utilisez pas de lits de bronzage.</a:t>
            </a:r>
            <a:endParaRPr sz="2200">
              <a:latin typeface="Lucida Sans"/>
              <a:ea typeface="Lucida Sans"/>
              <a:cs typeface="Lucida Sans"/>
              <a:sym typeface="Lucida Sans"/>
            </a:endParaRPr>
          </a:p>
          <a:p>
            <a:pPr indent="-368300" lvl="0" marL="457200" marR="362585" rtl="0" algn="just">
              <a:lnSpc>
                <a:spcPct val="119583"/>
              </a:lnSpc>
              <a:spcBef>
                <a:spcPts val="0"/>
              </a:spcBef>
              <a:spcAft>
                <a:spcPts val="0"/>
              </a:spcAft>
              <a:buSzPts val="2200"/>
              <a:buFont typeface="Lucida Sans"/>
              <a:buAutoNum type="alphaUcPeriod"/>
            </a:pPr>
            <a:r>
              <a:rPr lang="en-US" sz="2200">
                <a:latin typeface="Lucida Sans"/>
                <a:ea typeface="Lucida Sans"/>
                <a:cs typeface="Lucida Sans"/>
                <a:sym typeface="Lucida Sans"/>
              </a:rPr>
              <a:t>Évitez le soleil entre 10 h du matin et 4 h de l’après- midi.</a:t>
            </a:r>
            <a:endParaRPr sz="2200">
              <a:latin typeface="Lucida Sans"/>
              <a:ea typeface="Lucida Sans"/>
              <a:cs typeface="Lucida Sans"/>
              <a:sym typeface="Lucida Sans"/>
            </a:endParaRPr>
          </a:p>
          <a:p>
            <a:pPr indent="-368300" lvl="0" marL="457200" marR="362585" rtl="0" algn="just">
              <a:lnSpc>
                <a:spcPct val="119583"/>
              </a:lnSpc>
              <a:spcBef>
                <a:spcPts val="0"/>
              </a:spcBef>
              <a:spcAft>
                <a:spcPts val="0"/>
              </a:spcAft>
              <a:buSzPts val="2200"/>
              <a:buFont typeface="Lucida Sans"/>
              <a:buAutoNum type="alphaUcPeriod"/>
            </a:pPr>
            <a:r>
              <a:rPr lang="en-US" sz="2200">
                <a:latin typeface="Lucida Sans"/>
                <a:ea typeface="Lucida Sans"/>
                <a:cs typeface="Lucida Sans"/>
                <a:sym typeface="Lucida Sans"/>
              </a:rPr>
              <a:t>Dehors, </a:t>
            </a:r>
            <a:r>
              <a:rPr lang="en-US" sz="2200">
                <a:latin typeface="Lucida Sans"/>
                <a:ea typeface="Lucida Sans"/>
                <a:cs typeface="Lucida Sans"/>
                <a:sym typeface="Lucida Sans"/>
              </a:rPr>
              <a:t>protégez</a:t>
            </a:r>
            <a:r>
              <a:rPr lang="en-US" sz="2200">
                <a:latin typeface="Lucida Sans"/>
                <a:ea typeface="Lucida Sans"/>
                <a:cs typeface="Lucida Sans"/>
                <a:sym typeface="Lucida Sans"/>
              </a:rPr>
              <a:t>-vous avec des manches longues, des pantalons longs, des lunettes de soleil et un chapeau à larges bords.</a:t>
            </a:r>
            <a:endParaRPr sz="2200">
              <a:latin typeface="Lucida Sans"/>
              <a:ea typeface="Lucida Sans"/>
              <a:cs typeface="Lucida Sans"/>
              <a:sym typeface="Lucida Sans"/>
            </a:endParaRPr>
          </a:p>
          <a:p>
            <a:pPr indent="-368300" lvl="0" marL="457200" marR="362585" rtl="0" algn="just">
              <a:lnSpc>
                <a:spcPct val="119583"/>
              </a:lnSpc>
              <a:spcBef>
                <a:spcPts val="0"/>
              </a:spcBef>
              <a:spcAft>
                <a:spcPts val="0"/>
              </a:spcAft>
              <a:buSzPts val="2200"/>
              <a:buFont typeface="Lucida Sans"/>
              <a:buAutoNum type="alphaUcPeriod"/>
            </a:pPr>
            <a:r>
              <a:rPr lang="en-US" sz="2200">
                <a:latin typeface="Lucida Sans"/>
                <a:ea typeface="Lucida Sans"/>
                <a:cs typeface="Lucida Sans"/>
                <a:sym typeface="Lucida Sans"/>
              </a:rPr>
              <a:t>Trouvez de l’ombre!</a:t>
            </a:r>
            <a:endParaRPr sz="2200">
              <a:latin typeface="Lucida Sans"/>
              <a:ea typeface="Lucida Sans"/>
              <a:cs typeface="Lucida Sans"/>
              <a:sym typeface="Lucida Sans"/>
            </a:endParaRPr>
          </a:p>
          <a:p>
            <a:pPr indent="-368300" lvl="0" marL="457200" marR="362585" rtl="0" algn="just">
              <a:lnSpc>
                <a:spcPct val="119583"/>
              </a:lnSpc>
              <a:spcBef>
                <a:spcPts val="0"/>
              </a:spcBef>
              <a:spcAft>
                <a:spcPts val="0"/>
              </a:spcAft>
              <a:buSzPts val="2200"/>
              <a:buFont typeface="Lucida Sans"/>
              <a:buAutoNum type="alphaUcPeriod"/>
            </a:pPr>
            <a:r>
              <a:rPr lang="en-US" sz="2200">
                <a:latin typeface="Lucida Sans"/>
                <a:ea typeface="Lucida Sans"/>
                <a:cs typeface="Lucida Sans"/>
                <a:sym typeface="Lucida Sans"/>
              </a:rPr>
              <a:t>Utilisez un écran solaire ayant un FPS d’au moins 30</a:t>
            </a:r>
            <a:r>
              <a:rPr lang="en-US" sz="2200">
                <a:solidFill>
                  <a:schemeClr val="dk1"/>
                </a:solidFill>
                <a:latin typeface="Lucida Sans"/>
                <a:ea typeface="Lucida Sans"/>
                <a:cs typeface="Lucida Sans"/>
                <a:sym typeface="Lucida Sans"/>
              </a:rPr>
              <a:t>.</a:t>
            </a:r>
            <a:endParaRPr sz="2200">
              <a:latin typeface="Lucida Sans"/>
              <a:ea typeface="Lucida Sans"/>
              <a:cs typeface="Lucida Sans"/>
              <a:sym typeface="Lucida Sans"/>
            </a:endParaRPr>
          </a:p>
          <a:p>
            <a:pPr indent="0" lvl="0" marL="0" marR="2013585" rtl="0" algn="just">
              <a:lnSpc>
                <a:spcPct val="119259"/>
              </a:lnSpc>
              <a:spcBef>
                <a:spcPts val="620"/>
              </a:spcBef>
              <a:spcAft>
                <a:spcPts val="0"/>
              </a:spcAft>
              <a:buNone/>
            </a:pPr>
            <a:r>
              <a:t/>
            </a:r>
            <a:endParaRPr sz="2500">
              <a:latin typeface="Trebuchet MS"/>
              <a:ea typeface="Trebuchet MS"/>
              <a:cs typeface="Trebuchet MS"/>
              <a:sym typeface="Trebuchet MS"/>
            </a:endParaRPr>
          </a:p>
        </p:txBody>
      </p:sp>
      <p:pic>
        <p:nvPicPr>
          <p:cNvPr id="472" name="Google Shape;472;p55"/>
          <p:cNvPicPr preferRelativeResize="0"/>
          <p:nvPr/>
        </p:nvPicPr>
        <p:blipFill rotWithShape="1">
          <a:blip r:embed="rId3">
            <a:alphaModFix/>
          </a:blip>
          <a:srcRect b="0" l="0" r="0" t="0"/>
          <a:stretch/>
        </p:blipFill>
        <p:spPr>
          <a:xfrm>
            <a:off x="136624" y="4997125"/>
            <a:ext cx="1730824" cy="1730824"/>
          </a:xfrm>
          <a:prstGeom prst="rect">
            <a:avLst/>
          </a:prstGeom>
          <a:noFill/>
          <a:ln>
            <a:noFill/>
          </a:ln>
        </p:spPr>
      </p:pic>
      <p:pic>
        <p:nvPicPr>
          <p:cNvPr id="473" name="Google Shape;473;p55"/>
          <p:cNvPicPr preferRelativeResize="0"/>
          <p:nvPr/>
        </p:nvPicPr>
        <p:blipFill rotWithShape="1">
          <a:blip r:embed="rId4">
            <a:alphaModFix/>
          </a:blip>
          <a:srcRect b="0" l="0" r="0" t="0"/>
          <a:stretch/>
        </p:blipFill>
        <p:spPr>
          <a:xfrm>
            <a:off x="7413175" y="5127175"/>
            <a:ext cx="1730824" cy="17308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0" st="0"/>
                                            </p:txEl>
                                          </p:spTgt>
                                        </p:tgtEl>
                                        <p:attrNameLst>
                                          <p:attrName>style.visibility</p:attrName>
                                        </p:attrNameLst>
                                      </p:cBhvr>
                                      <p:to>
                                        <p:strVal val="visible"/>
                                      </p:to>
                                    </p:set>
                                    <p:animEffect filter="fade" transition="in">
                                      <p:cBhvr>
                                        <p:cTn dur="1000"/>
                                        <p:tgtEl>
                                          <p:spTgt spid="4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1" st="1"/>
                                            </p:txEl>
                                          </p:spTgt>
                                        </p:tgtEl>
                                        <p:attrNameLst>
                                          <p:attrName>style.visibility</p:attrName>
                                        </p:attrNameLst>
                                      </p:cBhvr>
                                      <p:to>
                                        <p:strVal val="visible"/>
                                      </p:to>
                                    </p:set>
                                    <p:animEffect filter="fade" transition="in">
                                      <p:cBhvr>
                                        <p:cTn dur="1000"/>
                                        <p:tgtEl>
                                          <p:spTgt spid="4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2" st="2"/>
                                            </p:txEl>
                                          </p:spTgt>
                                        </p:tgtEl>
                                        <p:attrNameLst>
                                          <p:attrName>style.visibility</p:attrName>
                                        </p:attrNameLst>
                                      </p:cBhvr>
                                      <p:to>
                                        <p:strVal val="visible"/>
                                      </p:to>
                                    </p:set>
                                    <p:animEffect filter="fade" transition="in">
                                      <p:cBhvr>
                                        <p:cTn dur="1000"/>
                                        <p:tgtEl>
                                          <p:spTgt spid="4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3" st="3"/>
                                            </p:txEl>
                                          </p:spTgt>
                                        </p:tgtEl>
                                        <p:attrNameLst>
                                          <p:attrName>style.visibility</p:attrName>
                                        </p:attrNameLst>
                                      </p:cBhvr>
                                      <p:to>
                                        <p:strVal val="visible"/>
                                      </p:to>
                                    </p:set>
                                    <p:animEffect filter="fade" transition="in">
                                      <p:cBhvr>
                                        <p:cTn dur="1000"/>
                                        <p:tgtEl>
                                          <p:spTgt spid="4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4" st="4"/>
                                            </p:txEl>
                                          </p:spTgt>
                                        </p:tgtEl>
                                        <p:attrNameLst>
                                          <p:attrName>style.visibility</p:attrName>
                                        </p:attrNameLst>
                                      </p:cBhvr>
                                      <p:to>
                                        <p:strVal val="visible"/>
                                      </p:to>
                                    </p:set>
                                    <p:animEffect filter="fade" transition="in">
                                      <p:cBhvr>
                                        <p:cTn dur="1000"/>
                                        <p:tgtEl>
                                          <p:spTgt spid="4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5" st="5"/>
                                            </p:txEl>
                                          </p:spTgt>
                                        </p:tgtEl>
                                        <p:attrNameLst>
                                          <p:attrName>style.visibility</p:attrName>
                                        </p:attrNameLst>
                                      </p:cBhvr>
                                      <p:to>
                                        <p:strVal val="visible"/>
                                      </p:to>
                                    </p:set>
                                    <p:animEffect filter="fade" transition="in">
                                      <p:cBhvr>
                                        <p:cTn dur="1000"/>
                                        <p:tgtEl>
                                          <p:spTgt spid="47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6" st="6"/>
                                            </p:txEl>
                                          </p:spTgt>
                                        </p:tgtEl>
                                        <p:attrNameLst>
                                          <p:attrName>style.visibility</p:attrName>
                                        </p:attrNameLst>
                                      </p:cBhvr>
                                      <p:to>
                                        <p:strVal val="visible"/>
                                      </p:to>
                                    </p:set>
                                    <p:animEffect filter="fade" transition="in">
                                      <p:cBhvr>
                                        <p:cTn dur="1000"/>
                                        <p:tgtEl>
                                          <p:spTgt spid="47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6"/>
          <p:cNvSpPr txBox="1"/>
          <p:nvPr>
            <p:ph type="title"/>
          </p:nvPr>
        </p:nvSpPr>
        <p:spPr>
          <a:xfrm>
            <a:off x="0" y="249400"/>
            <a:ext cx="9144000" cy="627900"/>
          </a:xfrm>
          <a:prstGeom prst="rect">
            <a:avLst/>
          </a:prstGeom>
          <a:noFill/>
          <a:ln>
            <a:noFill/>
          </a:ln>
        </p:spPr>
        <p:txBody>
          <a:bodyPr anchorCtr="0" anchor="t" bIns="0" lIns="0" spcFirstLastPara="1" rIns="0" wrap="square" tIns="12050">
            <a:spAutoFit/>
          </a:bodyPr>
          <a:lstStyle/>
          <a:p>
            <a:pPr indent="0" lvl="0" marL="12700" rtl="0" algn="ctr">
              <a:lnSpc>
                <a:spcPct val="100000"/>
              </a:lnSpc>
              <a:spcBef>
                <a:spcPts val="0"/>
              </a:spcBef>
              <a:spcAft>
                <a:spcPts val="0"/>
              </a:spcAft>
              <a:buNone/>
            </a:pPr>
            <a:r>
              <a:rPr lang="en-US"/>
              <a:t>Des questions?</a:t>
            </a:r>
            <a:endParaRPr/>
          </a:p>
        </p:txBody>
      </p:sp>
      <p:pic>
        <p:nvPicPr>
          <p:cNvPr id="479" name="Google Shape;479;p56"/>
          <p:cNvPicPr preferRelativeResize="0"/>
          <p:nvPr/>
        </p:nvPicPr>
        <p:blipFill rotWithShape="1">
          <a:blip r:embed="rId3">
            <a:alphaModFix/>
          </a:blip>
          <a:srcRect b="0" l="0" r="0" t="0"/>
          <a:stretch/>
        </p:blipFill>
        <p:spPr>
          <a:xfrm>
            <a:off x="841832" y="994225"/>
            <a:ext cx="7429495" cy="4952993"/>
          </a:xfrm>
          <a:prstGeom prst="rect">
            <a:avLst/>
          </a:prstGeom>
          <a:noFill/>
          <a:ln>
            <a:noFill/>
          </a:ln>
        </p:spPr>
      </p:pic>
      <p:sp>
        <p:nvSpPr>
          <p:cNvPr id="480" name="Google Shape;480;p56"/>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81" name="Google Shape;481;p56"/>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57"/>
          <p:cNvPicPr preferRelativeResize="0"/>
          <p:nvPr/>
        </p:nvPicPr>
        <p:blipFill rotWithShape="1">
          <a:blip r:embed="rId3">
            <a:alphaModFix/>
          </a:blip>
          <a:srcRect b="0" l="0" r="0" t="0"/>
          <a:stretch/>
        </p:blipFill>
        <p:spPr>
          <a:xfrm>
            <a:off x="1992891" y="1360611"/>
            <a:ext cx="5553333" cy="2183486"/>
          </a:xfrm>
          <a:prstGeom prst="rect">
            <a:avLst/>
          </a:prstGeom>
          <a:noFill/>
          <a:ln>
            <a:noFill/>
          </a:ln>
        </p:spPr>
      </p:pic>
      <p:sp>
        <p:nvSpPr>
          <p:cNvPr id="487" name="Google Shape;487;p57"/>
          <p:cNvSpPr txBox="1"/>
          <p:nvPr>
            <p:ph type="title"/>
          </p:nvPr>
        </p:nvSpPr>
        <p:spPr>
          <a:xfrm>
            <a:off x="3009741" y="249406"/>
            <a:ext cx="4040504"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Remerciements</a:t>
            </a:r>
            <a:endParaRPr/>
          </a:p>
        </p:txBody>
      </p:sp>
      <p:sp>
        <p:nvSpPr>
          <p:cNvPr id="488" name="Google Shape;488;p57"/>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489" name="Google Shape;489;p57"/>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490" name="Google Shape;490;p57"/>
          <p:cNvSpPr txBox="1"/>
          <p:nvPr/>
        </p:nvSpPr>
        <p:spPr>
          <a:xfrm>
            <a:off x="843280" y="3667866"/>
            <a:ext cx="7645500" cy="1593900"/>
          </a:xfrm>
          <a:prstGeom prst="rect">
            <a:avLst/>
          </a:prstGeom>
          <a:noFill/>
          <a:ln>
            <a:noFill/>
          </a:ln>
        </p:spPr>
        <p:txBody>
          <a:bodyPr anchorCtr="0" anchor="t" bIns="0" lIns="0" spcFirstLastPara="1" rIns="0" wrap="square" tIns="10150">
            <a:spAutoFit/>
          </a:bodyPr>
          <a:lstStyle/>
          <a:p>
            <a:pPr indent="0" lvl="0" marL="12065" marR="5080" rtl="0" algn="ctr">
              <a:lnSpc>
                <a:spcPct val="100600"/>
              </a:lnSpc>
              <a:spcBef>
                <a:spcPts val="0"/>
              </a:spcBef>
              <a:spcAft>
                <a:spcPts val="0"/>
              </a:spcAft>
              <a:buNone/>
            </a:pPr>
            <a:r>
              <a:rPr b="1" lang="en-US" sz="3200">
                <a:solidFill>
                  <a:srgbClr val="376092"/>
                </a:solidFill>
                <a:latin typeface="Calibri"/>
                <a:ea typeface="Calibri"/>
                <a:cs typeface="Calibri"/>
                <a:sym typeface="Calibri"/>
              </a:rPr>
              <a:t>Pour revoir ce que tu as appris aujourd’hui et  recevoir ton certificat de participation :</a:t>
            </a:r>
            <a:endParaRPr sz="3200">
              <a:latin typeface="Calibri"/>
              <a:ea typeface="Calibri"/>
              <a:cs typeface="Calibri"/>
              <a:sym typeface="Calibri"/>
            </a:endParaRPr>
          </a:p>
          <a:p>
            <a:pPr indent="0" lvl="0" marL="0" marR="0" rtl="0" algn="ctr">
              <a:lnSpc>
                <a:spcPct val="100000"/>
              </a:lnSpc>
              <a:spcBef>
                <a:spcPts val="2220"/>
              </a:spcBef>
              <a:spcAft>
                <a:spcPts val="0"/>
              </a:spcAft>
              <a:buNone/>
            </a:pPr>
            <a:r>
              <a:rPr lang="en-US" sz="2000" u="sng">
                <a:solidFill>
                  <a:schemeClr val="hlink"/>
                </a:solidFill>
                <a:latin typeface="Calibri"/>
                <a:ea typeface="Calibri"/>
                <a:cs typeface="Calibri"/>
                <a:sym typeface="Calibri"/>
                <a:hlinkClick r:id="rId4"/>
              </a:rPr>
              <a:t>www.igosafe.ca/education</a:t>
            </a:r>
            <a:endParaRPr sz="20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p:nvPr/>
        </p:nvSpPr>
        <p:spPr>
          <a:xfrm>
            <a:off x="1200000" y="205913"/>
            <a:ext cx="8098500" cy="7689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Se protéger du soleil!</a:t>
            </a:r>
            <a:endParaRPr b="0" i="0" sz="1400" u="none" cap="none" strike="noStrike">
              <a:solidFill>
                <a:srgbClr val="000000"/>
              </a:solidFill>
              <a:latin typeface="Arial"/>
              <a:ea typeface="Arial"/>
              <a:cs typeface="Arial"/>
              <a:sym typeface="Arial"/>
            </a:endParaRPr>
          </a:p>
        </p:txBody>
      </p:sp>
      <p:sp>
        <p:nvSpPr>
          <p:cNvPr id="177" name="Google Shape;177;p26"/>
          <p:cNvSpPr/>
          <p:nvPr/>
        </p:nvSpPr>
        <p:spPr>
          <a:xfrm>
            <a:off x="461750" y="1550800"/>
            <a:ext cx="8292300" cy="1448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Peu importe le </a:t>
            </a:r>
            <a:r>
              <a:rPr lang="en-US" sz="2700">
                <a:solidFill>
                  <a:schemeClr val="dk1"/>
                </a:solidFill>
                <a:latin typeface="Lucida Sans"/>
                <a:ea typeface="Lucida Sans"/>
                <a:cs typeface="Lucida Sans"/>
                <a:sym typeface="Lucida Sans"/>
              </a:rPr>
              <a:t>teint de peau, il est essentiel de </a:t>
            </a:r>
            <a:r>
              <a:rPr b="1" lang="en-US" sz="2700" u="sng">
                <a:solidFill>
                  <a:srgbClr val="FF3300"/>
                </a:solidFill>
                <a:latin typeface="Lucida Sans"/>
                <a:ea typeface="Lucida Sans"/>
                <a:cs typeface="Lucida Sans"/>
                <a:sym typeface="Lucida Sans"/>
              </a:rPr>
              <a:t>Toujours</a:t>
            </a:r>
            <a:r>
              <a:rPr b="0" i="0" lang="en-US" sz="2700" u="none" cap="none" strike="noStrike">
                <a:solidFill>
                  <a:srgbClr val="FF3300"/>
                </a:solidFill>
                <a:latin typeface="Lucida Sans"/>
                <a:ea typeface="Lucida Sans"/>
                <a:cs typeface="Lucida Sans"/>
                <a:sym typeface="Lucida Sans"/>
              </a:rPr>
              <a:t> pratiquer de la s</a:t>
            </a:r>
            <a:r>
              <a:rPr lang="en-US" sz="2700">
                <a:solidFill>
                  <a:srgbClr val="FF3300"/>
                </a:solidFill>
                <a:latin typeface="Lucida Sans"/>
                <a:ea typeface="Lucida Sans"/>
                <a:cs typeface="Lucida Sans"/>
                <a:sym typeface="Lucida Sans"/>
              </a:rPr>
              <a:t>é</a:t>
            </a:r>
            <a:r>
              <a:rPr b="0" i="0" lang="en-US" sz="2700" u="none" cap="none" strike="noStrike">
                <a:solidFill>
                  <a:srgbClr val="FF3300"/>
                </a:solidFill>
                <a:latin typeface="Lucida Sans"/>
                <a:ea typeface="Lucida Sans"/>
                <a:cs typeface="Lucida Sans"/>
                <a:sym typeface="Lucida Sans"/>
              </a:rPr>
              <a:t>curit</a:t>
            </a:r>
            <a:r>
              <a:rPr lang="en-US" sz="2700">
                <a:solidFill>
                  <a:srgbClr val="FF3300"/>
                </a:solidFill>
                <a:latin typeface="Lucida Sans"/>
                <a:ea typeface="Lucida Sans"/>
                <a:cs typeface="Lucida Sans"/>
                <a:sym typeface="Lucida Sans"/>
              </a:rPr>
              <a:t>é</a:t>
            </a:r>
            <a:r>
              <a:rPr b="0" i="0" lang="en-US" sz="2700" u="none" cap="none" strike="noStrike">
                <a:solidFill>
                  <a:srgbClr val="FF3300"/>
                </a:solidFill>
                <a:latin typeface="Lucida Sans"/>
                <a:ea typeface="Lucida Sans"/>
                <a:cs typeface="Lucida Sans"/>
                <a:sym typeface="Lucida Sans"/>
              </a:rPr>
              <a:t> au soleil </a:t>
            </a:r>
            <a:r>
              <a:rPr b="0" i="0" lang="en-US" sz="2700" u="none" cap="none" strike="noStrike">
                <a:solidFill>
                  <a:srgbClr val="000000"/>
                </a:solidFill>
                <a:latin typeface="Lucida Sans"/>
                <a:ea typeface="Lucida Sans"/>
                <a:cs typeface="Lucida Sans"/>
                <a:sym typeface="Lucida Sans"/>
              </a:rPr>
              <a:t>pour se </a:t>
            </a:r>
            <a:r>
              <a:rPr lang="en-US" sz="2700">
                <a:latin typeface="Lucida Sans"/>
                <a:ea typeface="Lucida Sans"/>
                <a:cs typeface="Lucida Sans"/>
                <a:sym typeface="Lucida Sans"/>
              </a:rPr>
              <a:t>protéger contre les dommages du soleil! </a:t>
            </a:r>
            <a:endParaRPr b="0" i="0" sz="1400" u="none" cap="none" strike="noStrike">
              <a:solidFill>
                <a:srgbClr val="000000"/>
              </a:solidFill>
              <a:latin typeface="Arial"/>
              <a:ea typeface="Arial"/>
              <a:cs typeface="Arial"/>
              <a:sym typeface="Arial"/>
            </a:endParaRPr>
          </a:p>
        </p:txBody>
      </p:sp>
      <p:pic>
        <p:nvPicPr>
          <p:cNvPr id="178" name="Google Shape;178;p26"/>
          <p:cNvPicPr preferRelativeResize="0"/>
          <p:nvPr/>
        </p:nvPicPr>
        <p:blipFill rotWithShape="1">
          <a:blip r:embed="rId3">
            <a:alphaModFix/>
          </a:blip>
          <a:srcRect b="0" l="0" r="0" t="0"/>
          <a:stretch/>
        </p:blipFill>
        <p:spPr>
          <a:xfrm>
            <a:off x="3383332" y="3552572"/>
            <a:ext cx="2099636" cy="2346203"/>
          </a:xfrm>
          <a:prstGeom prst="rect">
            <a:avLst/>
          </a:prstGeom>
          <a:noFill/>
          <a:ln>
            <a:noFill/>
          </a:ln>
        </p:spPr>
      </p:pic>
      <p:pic>
        <p:nvPicPr>
          <p:cNvPr id="179" name="Google Shape;179;p26"/>
          <p:cNvPicPr preferRelativeResize="0"/>
          <p:nvPr/>
        </p:nvPicPr>
        <p:blipFill rotWithShape="1">
          <a:blip r:embed="rId4">
            <a:alphaModFix/>
          </a:blip>
          <a:srcRect b="0" l="0" r="0" t="0"/>
          <a:stretch/>
        </p:blipFill>
        <p:spPr>
          <a:xfrm>
            <a:off x="1" y="0"/>
            <a:ext cx="2042574" cy="11807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7"/>
          <p:cNvPicPr preferRelativeResize="0"/>
          <p:nvPr/>
        </p:nvPicPr>
        <p:blipFill rotWithShape="1">
          <a:blip r:embed="rId3">
            <a:alphaModFix/>
          </a:blip>
          <a:srcRect b="0" l="0" r="0" t="0"/>
          <a:stretch/>
        </p:blipFill>
        <p:spPr>
          <a:xfrm>
            <a:off x="6348761" y="4111220"/>
            <a:ext cx="2683021" cy="2012275"/>
          </a:xfrm>
          <a:prstGeom prst="rect">
            <a:avLst/>
          </a:prstGeom>
          <a:noFill/>
          <a:ln>
            <a:noFill/>
          </a:ln>
        </p:spPr>
      </p:pic>
      <p:pic>
        <p:nvPicPr>
          <p:cNvPr id="185" name="Google Shape;185;p27"/>
          <p:cNvPicPr preferRelativeResize="0"/>
          <p:nvPr/>
        </p:nvPicPr>
        <p:blipFill rotWithShape="1">
          <a:blip r:embed="rId4">
            <a:alphaModFix/>
          </a:blip>
          <a:srcRect b="0" l="0" r="0" t="0"/>
          <a:stretch/>
        </p:blipFill>
        <p:spPr>
          <a:xfrm>
            <a:off x="4168713" y="2141019"/>
            <a:ext cx="1911796" cy="1911796"/>
          </a:xfrm>
          <a:prstGeom prst="rect">
            <a:avLst/>
          </a:prstGeom>
          <a:noFill/>
          <a:ln>
            <a:noFill/>
          </a:ln>
        </p:spPr>
      </p:pic>
      <p:sp>
        <p:nvSpPr>
          <p:cNvPr id="186" name="Google Shape;186;p27"/>
          <p:cNvSpPr txBox="1"/>
          <p:nvPr>
            <p:ph type="title"/>
          </p:nvPr>
        </p:nvSpPr>
        <p:spPr>
          <a:xfrm>
            <a:off x="2005425" y="117204"/>
            <a:ext cx="4754245" cy="54356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400"/>
              <a:t>La couleur de la peau</a:t>
            </a:r>
            <a:endParaRPr sz="3400"/>
          </a:p>
        </p:txBody>
      </p:sp>
      <p:sp>
        <p:nvSpPr>
          <p:cNvPr id="187" name="Google Shape;187;p27"/>
          <p:cNvSpPr txBox="1"/>
          <p:nvPr/>
        </p:nvSpPr>
        <p:spPr>
          <a:xfrm>
            <a:off x="2590128" y="889355"/>
            <a:ext cx="4010660" cy="1258570"/>
          </a:xfrm>
          <a:prstGeom prst="rect">
            <a:avLst/>
          </a:prstGeom>
          <a:noFill/>
          <a:ln>
            <a:noFill/>
          </a:ln>
        </p:spPr>
        <p:txBody>
          <a:bodyPr anchorCtr="0" anchor="t" bIns="0" lIns="0" spcFirstLastPara="1" rIns="0" wrap="square" tIns="13325">
            <a:spAutoFit/>
          </a:bodyPr>
          <a:lstStyle/>
          <a:p>
            <a:pPr indent="-256539" lvl="0" marL="268605" marR="5080" rtl="0" algn="l">
              <a:lnSpc>
                <a:spcPct val="99800"/>
              </a:lnSpc>
              <a:spcBef>
                <a:spcPts val="0"/>
              </a:spcBef>
              <a:spcAft>
                <a:spcPts val="0"/>
              </a:spcAft>
              <a:buNone/>
            </a:pPr>
            <a:r>
              <a:rPr lang="en-US" sz="1800">
                <a:latin typeface="SimSun-ExtB"/>
                <a:ea typeface="SimSun-ExtB"/>
                <a:cs typeface="SimSun-ExtB"/>
                <a:sym typeface="SimSun-ExtB"/>
              </a:rPr>
              <a:t>𑠀 </a:t>
            </a:r>
            <a:r>
              <a:rPr lang="en-US" sz="2700">
                <a:latin typeface="Lucida Sans"/>
                <a:ea typeface="Lucida Sans"/>
                <a:cs typeface="Lucida Sans"/>
                <a:sym typeface="Lucida Sans"/>
              </a:rPr>
              <a:t>La couleur de la peau  des gens de la planète  varie.</a:t>
            </a:r>
            <a:endParaRPr sz="2700">
              <a:latin typeface="Lucida Sans"/>
              <a:ea typeface="Lucida Sans"/>
              <a:cs typeface="Lucida Sans"/>
              <a:sym typeface="Lucida Sans"/>
            </a:endParaRPr>
          </a:p>
        </p:txBody>
      </p:sp>
      <p:sp>
        <p:nvSpPr>
          <p:cNvPr id="188" name="Google Shape;188;p27"/>
          <p:cNvSpPr txBox="1"/>
          <p:nvPr/>
        </p:nvSpPr>
        <p:spPr>
          <a:xfrm>
            <a:off x="2576803" y="4059168"/>
            <a:ext cx="4037400" cy="1673400"/>
          </a:xfrm>
          <a:prstGeom prst="rect">
            <a:avLst/>
          </a:prstGeom>
          <a:noFill/>
          <a:ln>
            <a:noFill/>
          </a:ln>
        </p:spPr>
        <p:txBody>
          <a:bodyPr anchorCtr="0" anchor="t" bIns="0" lIns="0" spcFirstLastPara="1" rIns="0" wrap="square" tIns="12700">
            <a:spAutoFit/>
          </a:bodyPr>
          <a:lstStyle/>
          <a:p>
            <a:pPr indent="-256539" lvl="0" marL="268605" marR="5080" rtl="0" algn="l">
              <a:lnSpc>
                <a:spcPct val="99900"/>
              </a:lnSpc>
              <a:spcBef>
                <a:spcPts val="0"/>
              </a:spcBef>
              <a:spcAft>
                <a:spcPts val="0"/>
              </a:spcAft>
              <a:buNone/>
            </a:pPr>
            <a:r>
              <a:rPr lang="en-US" sz="1800">
                <a:latin typeface="SimSun-ExtB"/>
                <a:ea typeface="SimSun-ExtB"/>
                <a:cs typeface="SimSun-ExtB"/>
                <a:sym typeface="SimSun-ExtB"/>
              </a:rPr>
              <a:t>𑠀 </a:t>
            </a:r>
            <a:r>
              <a:rPr lang="en-US" sz="2700">
                <a:latin typeface="Lucida Sans"/>
                <a:ea typeface="Lucida Sans"/>
                <a:cs typeface="Lucida Sans"/>
                <a:sym typeface="Lucida Sans"/>
              </a:rPr>
              <a:t>La protection contre le  soleil est différente  d’une couleur de peau  à l’autre.</a:t>
            </a:r>
            <a:endParaRPr sz="2700">
              <a:latin typeface="Lucida Sans"/>
              <a:ea typeface="Lucida Sans"/>
              <a:cs typeface="Lucida Sans"/>
              <a:sym typeface="Lucida Sans"/>
            </a:endParaRPr>
          </a:p>
        </p:txBody>
      </p:sp>
      <p:pic>
        <p:nvPicPr>
          <p:cNvPr id="189" name="Google Shape;189;p27"/>
          <p:cNvPicPr preferRelativeResize="0"/>
          <p:nvPr/>
        </p:nvPicPr>
        <p:blipFill rotWithShape="1">
          <a:blip r:embed="rId5">
            <a:alphaModFix/>
          </a:blip>
          <a:srcRect b="0" l="0" r="0" t="0"/>
          <a:stretch/>
        </p:blipFill>
        <p:spPr>
          <a:xfrm>
            <a:off x="408012" y="1052737"/>
            <a:ext cx="1829574" cy="2467588"/>
          </a:xfrm>
          <a:prstGeom prst="rect">
            <a:avLst/>
          </a:prstGeom>
          <a:noFill/>
          <a:ln>
            <a:noFill/>
          </a:ln>
        </p:spPr>
      </p:pic>
      <p:pic>
        <p:nvPicPr>
          <p:cNvPr id="190" name="Google Shape;190;p27"/>
          <p:cNvPicPr preferRelativeResize="0"/>
          <p:nvPr/>
        </p:nvPicPr>
        <p:blipFill rotWithShape="1">
          <a:blip r:embed="rId6">
            <a:alphaModFix/>
          </a:blip>
          <a:srcRect b="0" l="0" r="0" t="0"/>
          <a:stretch/>
        </p:blipFill>
        <p:spPr>
          <a:xfrm>
            <a:off x="356831" y="3703370"/>
            <a:ext cx="1701157" cy="2381630"/>
          </a:xfrm>
          <a:prstGeom prst="rect">
            <a:avLst/>
          </a:prstGeom>
          <a:noFill/>
          <a:ln>
            <a:noFill/>
          </a:ln>
        </p:spPr>
      </p:pic>
      <p:pic>
        <p:nvPicPr>
          <p:cNvPr id="191" name="Google Shape;191;p27"/>
          <p:cNvPicPr preferRelativeResize="0"/>
          <p:nvPr/>
        </p:nvPicPr>
        <p:blipFill rotWithShape="1">
          <a:blip r:embed="rId7">
            <a:alphaModFix/>
          </a:blip>
          <a:srcRect b="0" l="0" r="0" t="0"/>
          <a:stretch/>
        </p:blipFill>
        <p:spPr>
          <a:xfrm>
            <a:off x="6788327" y="481939"/>
            <a:ext cx="1808161" cy="2678442"/>
          </a:xfrm>
          <a:prstGeom prst="rect">
            <a:avLst/>
          </a:prstGeom>
          <a:noFill/>
          <a:ln>
            <a:noFill/>
          </a:ln>
        </p:spPr>
      </p:pic>
      <p:sp>
        <p:nvSpPr>
          <p:cNvPr id="192" name="Google Shape;192;p27"/>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193" name="Google Shape;193;p27"/>
          <p:cNvSpPr txBox="1"/>
          <p:nvPr/>
        </p:nvSpPr>
        <p:spPr>
          <a:xfrm>
            <a:off x="8524054" y="6463728"/>
            <a:ext cx="154305" cy="177800"/>
          </a:xfrm>
          <a:prstGeom prst="rect">
            <a:avLst/>
          </a:prstGeom>
          <a:noFill/>
          <a:ln>
            <a:noFill/>
          </a:ln>
        </p:spPr>
        <p:txBody>
          <a:bodyPr anchorCtr="0" anchor="t" bIns="0" lIns="0" spcFirstLastPara="1" rIns="0" wrap="square" tIns="0">
            <a:spAutoFit/>
          </a:bodyPr>
          <a:lstStyle/>
          <a:p>
            <a:pPr indent="0" lvl="0" marL="38100" marR="0" rtl="0" algn="l">
              <a:lnSpc>
                <a:spcPct val="103333"/>
              </a:lnSpc>
              <a:spcBef>
                <a:spcPts val="0"/>
              </a:spcBef>
              <a:spcAft>
                <a:spcPts val="0"/>
              </a:spcAft>
              <a:buNone/>
            </a:pPr>
            <a:fld id="{00000000-1234-1234-1234-123412341234}" type="slidenum">
              <a:rPr lang="en-US" sz="1200">
                <a:solidFill>
                  <a:srgbClr val="8A8A8A"/>
                </a:solidFill>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2026729" y="249406"/>
            <a:ext cx="5320030"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t>Qui court des risques?</a:t>
            </a:r>
            <a:endParaRPr sz="3600"/>
          </a:p>
        </p:txBody>
      </p:sp>
      <p:sp>
        <p:nvSpPr>
          <p:cNvPr id="199" name="Google Shape;199;p28"/>
          <p:cNvSpPr txBox="1"/>
          <p:nvPr/>
        </p:nvSpPr>
        <p:spPr>
          <a:xfrm>
            <a:off x="0" y="942250"/>
            <a:ext cx="6039300" cy="5295000"/>
          </a:xfrm>
          <a:prstGeom prst="rect">
            <a:avLst/>
          </a:prstGeom>
          <a:noFill/>
          <a:ln>
            <a:noFill/>
          </a:ln>
        </p:spPr>
        <p:txBody>
          <a:bodyPr anchorCtr="0" anchor="t" bIns="0" lIns="0" spcFirstLastPara="1" rIns="0" wrap="square" tIns="12700">
            <a:spAutoFit/>
          </a:bodyPr>
          <a:lstStyle/>
          <a:p>
            <a:pPr indent="-342900" lvl="0" marL="355600" marR="215900" rtl="0" algn="l">
              <a:lnSpc>
                <a:spcPct val="99900"/>
              </a:lnSpc>
              <a:spcBef>
                <a:spcPts val="0"/>
              </a:spcBef>
              <a:spcAft>
                <a:spcPts val="0"/>
              </a:spcAft>
              <a:buSzPts val="1800"/>
              <a:buFont typeface="SimSun-ExtB"/>
              <a:buChar char="◻"/>
            </a:pPr>
            <a:r>
              <a:rPr lang="en-US" sz="2700">
                <a:latin typeface="Lucida Sans"/>
                <a:ea typeface="Lucida Sans"/>
                <a:cs typeface="Lucida Sans"/>
                <a:sym typeface="Lucida Sans"/>
              </a:rPr>
              <a:t>Les personnes au teint de  peau et aux traits plus clairs sont plus sensibles aux  rayons ultraviolets du soleil.</a:t>
            </a:r>
            <a:endParaRPr sz="2700">
              <a:latin typeface="Lucida Sans"/>
              <a:ea typeface="Lucida Sans"/>
              <a:cs typeface="Lucida Sans"/>
              <a:sym typeface="Lucida Sans"/>
            </a:endParaRPr>
          </a:p>
          <a:p>
            <a:pPr indent="0" lvl="0" marL="457200" marR="215900" rtl="0" algn="l">
              <a:lnSpc>
                <a:spcPct val="99900"/>
              </a:lnSpc>
              <a:spcBef>
                <a:spcPts val="0"/>
              </a:spcBef>
              <a:spcAft>
                <a:spcPts val="0"/>
              </a:spcAft>
              <a:buNone/>
            </a:pPr>
            <a:r>
              <a:t/>
            </a:r>
            <a:endParaRPr sz="2700">
              <a:latin typeface="Lucida Sans"/>
              <a:ea typeface="Lucida Sans"/>
              <a:cs typeface="Lucida Sans"/>
              <a:sym typeface="Lucida Sans"/>
            </a:endParaRPr>
          </a:p>
          <a:p>
            <a:pPr indent="-339726" lvl="0" marL="355600" marR="215900" rtl="0" algn="l">
              <a:lnSpc>
                <a:spcPct val="99900"/>
              </a:lnSpc>
              <a:spcBef>
                <a:spcPts val="0"/>
              </a:spcBef>
              <a:spcAft>
                <a:spcPts val="0"/>
              </a:spcAft>
              <a:buSzPts val="1750"/>
              <a:buFont typeface="Lucida Sans"/>
              <a:buChar char="◻"/>
            </a:pPr>
            <a:r>
              <a:rPr lang="en-US" sz="2700">
                <a:latin typeface="Lucida Sans"/>
                <a:ea typeface="Lucida Sans"/>
                <a:cs typeface="Lucida Sans"/>
                <a:sym typeface="Lucida Sans"/>
              </a:rPr>
              <a:t>Des personnes qui ont plus que 50 graines de beauté</a:t>
            </a:r>
            <a:endParaRPr sz="2700">
              <a:latin typeface="Lucida Sans"/>
              <a:ea typeface="Lucida Sans"/>
              <a:cs typeface="Lucida Sans"/>
              <a:sym typeface="Lucida Sans"/>
            </a:endParaRPr>
          </a:p>
          <a:p>
            <a:pPr indent="0" lvl="0" marL="0" marR="0" rtl="0" algn="l">
              <a:lnSpc>
                <a:spcPct val="100000"/>
              </a:lnSpc>
              <a:spcBef>
                <a:spcPts val="60"/>
              </a:spcBef>
              <a:spcAft>
                <a:spcPts val="0"/>
              </a:spcAft>
              <a:buSzPts val="1900"/>
              <a:buFont typeface="SimSun-ExtB"/>
              <a:buNone/>
            </a:pPr>
            <a:r>
              <a:t/>
            </a:r>
            <a:endParaRPr sz="1900">
              <a:latin typeface="Lucida Sans"/>
              <a:ea typeface="Lucida Sans"/>
              <a:cs typeface="Lucida Sans"/>
              <a:sym typeface="Lucida Sans"/>
            </a:endParaRPr>
          </a:p>
          <a:p>
            <a:pPr indent="-342900" lvl="0" marL="355600" marR="5080" rtl="0" algn="l">
              <a:lnSpc>
                <a:spcPct val="99900"/>
              </a:lnSpc>
              <a:spcBef>
                <a:spcPts val="0"/>
              </a:spcBef>
              <a:spcAft>
                <a:spcPts val="0"/>
              </a:spcAft>
              <a:buSzPts val="1800"/>
              <a:buFont typeface="SimSun-ExtB"/>
              <a:buChar char="◻"/>
            </a:pPr>
            <a:r>
              <a:rPr lang="en-US" sz="2700">
                <a:latin typeface="Lucida Sans"/>
                <a:ea typeface="Lucida Sans"/>
                <a:cs typeface="Lucida Sans"/>
                <a:sym typeface="Lucida Sans"/>
              </a:rPr>
              <a:t>Les personnes au teint de  peau et aux traits plus foncés sont moins sensibles aux rayons ultraviolets parce qu’elles produisent plus de </a:t>
            </a:r>
            <a:r>
              <a:rPr b="1" lang="en-US" sz="2700">
                <a:latin typeface="Lucida Sans"/>
                <a:ea typeface="Lucida Sans"/>
                <a:cs typeface="Lucida Sans"/>
                <a:sym typeface="Lucida Sans"/>
              </a:rPr>
              <a:t>mélanine</a:t>
            </a:r>
            <a:r>
              <a:rPr lang="en-US" sz="2700">
                <a:latin typeface="Lucida Sans"/>
                <a:ea typeface="Lucida Sans"/>
                <a:cs typeface="Lucida Sans"/>
                <a:sym typeface="Lucida Sans"/>
              </a:rPr>
              <a:t>.</a:t>
            </a:r>
            <a:endParaRPr sz="2700">
              <a:latin typeface="Lucida Sans"/>
              <a:ea typeface="Lucida Sans"/>
              <a:cs typeface="Lucida Sans"/>
              <a:sym typeface="Lucida Sans"/>
            </a:endParaRPr>
          </a:p>
        </p:txBody>
      </p:sp>
      <p:grpSp>
        <p:nvGrpSpPr>
          <p:cNvPr id="200" name="Google Shape;200;p28"/>
          <p:cNvGrpSpPr/>
          <p:nvPr/>
        </p:nvGrpSpPr>
        <p:grpSpPr>
          <a:xfrm>
            <a:off x="5574966" y="217360"/>
            <a:ext cx="3526043" cy="5802310"/>
            <a:chOff x="5574966" y="217360"/>
            <a:chExt cx="3526043" cy="5802310"/>
          </a:xfrm>
        </p:grpSpPr>
        <p:pic>
          <p:nvPicPr>
            <p:cNvPr id="201" name="Google Shape;201;p28"/>
            <p:cNvPicPr preferRelativeResize="0"/>
            <p:nvPr/>
          </p:nvPicPr>
          <p:blipFill rotWithShape="1">
            <a:blip r:embed="rId3">
              <a:alphaModFix/>
            </a:blip>
            <a:srcRect b="0" l="0" r="0" t="0"/>
            <a:stretch/>
          </p:blipFill>
          <p:spPr>
            <a:xfrm>
              <a:off x="7357935" y="2663381"/>
              <a:ext cx="1743074" cy="1158873"/>
            </a:xfrm>
            <a:prstGeom prst="rect">
              <a:avLst/>
            </a:prstGeom>
            <a:noFill/>
            <a:ln>
              <a:noFill/>
            </a:ln>
          </p:spPr>
        </p:pic>
        <p:pic>
          <p:nvPicPr>
            <p:cNvPr id="202" name="Google Shape;202;p28"/>
            <p:cNvPicPr preferRelativeResize="0"/>
            <p:nvPr/>
          </p:nvPicPr>
          <p:blipFill rotWithShape="1">
            <a:blip r:embed="rId4">
              <a:alphaModFix/>
            </a:blip>
            <a:srcRect b="0" l="0" r="0" t="0"/>
            <a:stretch/>
          </p:blipFill>
          <p:spPr>
            <a:xfrm>
              <a:off x="6060608" y="2933232"/>
              <a:ext cx="1365246" cy="1786951"/>
            </a:xfrm>
            <a:prstGeom prst="rect">
              <a:avLst/>
            </a:prstGeom>
            <a:noFill/>
            <a:ln>
              <a:noFill/>
            </a:ln>
          </p:spPr>
        </p:pic>
        <p:pic>
          <p:nvPicPr>
            <p:cNvPr id="203" name="Google Shape;203;p28"/>
            <p:cNvPicPr preferRelativeResize="0"/>
            <p:nvPr/>
          </p:nvPicPr>
          <p:blipFill rotWithShape="1">
            <a:blip r:embed="rId5">
              <a:alphaModFix/>
            </a:blip>
            <a:srcRect b="0" l="0" r="0" t="0"/>
            <a:stretch/>
          </p:blipFill>
          <p:spPr>
            <a:xfrm>
              <a:off x="5975223" y="893635"/>
              <a:ext cx="1365249" cy="1987550"/>
            </a:xfrm>
            <a:prstGeom prst="rect">
              <a:avLst/>
            </a:prstGeom>
            <a:noFill/>
            <a:ln>
              <a:noFill/>
            </a:ln>
          </p:spPr>
        </p:pic>
        <p:pic>
          <p:nvPicPr>
            <p:cNvPr id="204" name="Google Shape;204;p28"/>
            <p:cNvPicPr preferRelativeResize="0"/>
            <p:nvPr/>
          </p:nvPicPr>
          <p:blipFill rotWithShape="1">
            <a:blip r:embed="rId6">
              <a:alphaModFix/>
            </a:blip>
            <a:srcRect b="0" l="0" r="0" t="0"/>
            <a:stretch/>
          </p:blipFill>
          <p:spPr>
            <a:xfrm>
              <a:off x="7537325" y="217360"/>
              <a:ext cx="1384297" cy="2073275"/>
            </a:xfrm>
            <a:prstGeom prst="rect">
              <a:avLst/>
            </a:prstGeom>
            <a:noFill/>
            <a:ln>
              <a:noFill/>
            </a:ln>
          </p:spPr>
        </p:pic>
        <p:pic>
          <p:nvPicPr>
            <p:cNvPr id="205" name="Google Shape;205;p28"/>
            <p:cNvPicPr preferRelativeResize="0"/>
            <p:nvPr/>
          </p:nvPicPr>
          <p:blipFill rotWithShape="1">
            <a:blip r:embed="rId7">
              <a:alphaModFix/>
            </a:blip>
            <a:srcRect b="0" l="0" r="0" t="0"/>
            <a:stretch/>
          </p:blipFill>
          <p:spPr>
            <a:xfrm>
              <a:off x="7500810" y="4209922"/>
              <a:ext cx="1457325" cy="1809748"/>
            </a:xfrm>
            <a:prstGeom prst="rect">
              <a:avLst/>
            </a:prstGeom>
            <a:noFill/>
            <a:ln>
              <a:noFill/>
            </a:ln>
          </p:spPr>
        </p:pic>
        <p:pic>
          <p:nvPicPr>
            <p:cNvPr id="206" name="Google Shape;206;p28"/>
            <p:cNvPicPr preferRelativeResize="0"/>
            <p:nvPr/>
          </p:nvPicPr>
          <p:blipFill rotWithShape="1">
            <a:blip r:embed="rId8">
              <a:alphaModFix/>
            </a:blip>
            <a:srcRect b="0" l="0" r="0" t="0"/>
            <a:stretch/>
          </p:blipFill>
          <p:spPr>
            <a:xfrm>
              <a:off x="5574966" y="4863020"/>
              <a:ext cx="1855828" cy="1096390"/>
            </a:xfrm>
            <a:prstGeom prst="rect">
              <a:avLst/>
            </a:prstGeom>
            <a:noFill/>
            <a:ln>
              <a:noFill/>
            </a:ln>
          </p:spPr>
        </p:pic>
      </p:grpSp>
      <p:sp>
        <p:nvSpPr>
          <p:cNvPr id="207" name="Google Shape;207;p28"/>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208" name="Google Shape;208;p28"/>
          <p:cNvSpPr txBox="1"/>
          <p:nvPr/>
        </p:nvSpPr>
        <p:spPr>
          <a:xfrm>
            <a:off x="8524054" y="6463728"/>
            <a:ext cx="154305" cy="177800"/>
          </a:xfrm>
          <a:prstGeom prst="rect">
            <a:avLst/>
          </a:prstGeom>
          <a:noFill/>
          <a:ln>
            <a:noFill/>
          </a:ln>
        </p:spPr>
        <p:txBody>
          <a:bodyPr anchorCtr="0" anchor="t" bIns="0" lIns="0" spcFirstLastPara="1" rIns="0" wrap="square" tIns="0">
            <a:spAutoFit/>
          </a:bodyPr>
          <a:lstStyle/>
          <a:p>
            <a:pPr indent="0" lvl="0" marL="38100" marR="0" rtl="0" algn="l">
              <a:lnSpc>
                <a:spcPct val="103333"/>
              </a:lnSpc>
              <a:spcBef>
                <a:spcPts val="0"/>
              </a:spcBef>
              <a:spcAft>
                <a:spcPts val="0"/>
              </a:spcAft>
              <a:buNone/>
            </a:pPr>
            <a:fld id="{00000000-1234-1234-1234-123412341234}" type="slidenum">
              <a:rPr lang="en-US" sz="1200">
                <a:solidFill>
                  <a:srgbClr val="8A8A8A"/>
                </a:solidFill>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9"/>
          <p:cNvPicPr preferRelativeResize="0"/>
          <p:nvPr/>
        </p:nvPicPr>
        <p:blipFill rotWithShape="1">
          <a:blip r:embed="rId3">
            <a:alphaModFix/>
          </a:blip>
          <a:srcRect b="0" l="0" r="0" t="0"/>
          <a:stretch/>
        </p:blipFill>
        <p:spPr>
          <a:xfrm>
            <a:off x="5143660" y="3456754"/>
            <a:ext cx="3545714" cy="2596053"/>
          </a:xfrm>
          <a:prstGeom prst="rect">
            <a:avLst/>
          </a:prstGeom>
          <a:noFill/>
          <a:ln>
            <a:noFill/>
          </a:ln>
        </p:spPr>
      </p:pic>
      <p:sp>
        <p:nvSpPr>
          <p:cNvPr id="214" name="Google Shape;214;p29"/>
          <p:cNvSpPr txBox="1"/>
          <p:nvPr/>
        </p:nvSpPr>
        <p:spPr>
          <a:xfrm>
            <a:off x="599927" y="1269851"/>
            <a:ext cx="7728600" cy="2492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latin typeface="SimSun-ExtB"/>
                <a:ea typeface="SimSun-ExtB"/>
                <a:cs typeface="SimSun-ExtB"/>
                <a:sym typeface="SimSun-ExtB"/>
              </a:rPr>
              <a:t>𑠀</a:t>
            </a:r>
            <a:r>
              <a:rPr lang="en-US" sz="2700">
                <a:latin typeface="Lucida Sans"/>
                <a:ea typeface="Lucida Sans"/>
                <a:cs typeface="Lucida Sans"/>
                <a:sym typeface="Lucida Sans"/>
              </a:rPr>
              <a:t>E</a:t>
            </a:r>
            <a:r>
              <a:rPr lang="en-US" sz="2700">
                <a:latin typeface="Lucida Sans"/>
                <a:ea typeface="Lucida Sans"/>
                <a:cs typeface="Lucida Sans"/>
                <a:sym typeface="Lucida Sans"/>
              </a:rPr>
              <a:t>st produite par les cellules de ta peau; deviens </a:t>
            </a:r>
            <a:r>
              <a:rPr b="1" lang="en-US" sz="2700">
                <a:latin typeface="Trebuchet MS"/>
                <a:ea typeface="Trebuchet MS"/>
                <a:cs typeface="Trebuchet MS"/>
                <a:sym typeface="Trebuchet MS"/>
              </a:rPr>
              <a:t>foncée </a:t>
            </a:r>
            <a:r>
              <a:rPr lang="en-US" sz="2700">
                <a:latin typeface="Lucida Sans"/>
                <a:ea typeface="Lucida Sans"/>
                <a:cs typeface="Lucida Sans"/>
                <a:sym typeface="Lucida Sans"/>
              </a:rPr>
              <a:t>(et te donne un bronzage) en  raison des rayons du soleil.</a:t>
            </a:r>
            <a:endParaRPr sz="2700">
              <a:latin typeface="Lucida Sans"/>
              <a:ea typeface="Lucida Sans"/>
              <a:cs typeface="Lucida Sans"/>
              <a:sym typeface="Lucida Sans"/>
            </a:endParaRPr>
          </a:p>
          <a:p>
            <a:pPr indent="0" lvl="0" marL="12700" marR="0" rtl="0" algn="l">
              <a:lnSpc>
                <a:spcPct val="100000"/>
              </a:lnSpc>
              <a:spcBef>
                <a:spcPts val="0"/>
              </a:spcBef>
              <a:spcAft>
                <a:spcPts val="0"/>
              </a:spcAft>
              <a:buNone/>
            </a:pPr>
            <a:r>
              <a:t/>
            </a:r>
            <a:endParaRPr sz="2700">
              <a:latin typeface="Lucida Sans"/>
              <a:ea typeface="Lucida Sans"/>
              <a:cs typeface="Lucida Sans"/>
              <a:sym typeface="Lucida Sans"/>
            </a:endParaRPr>
          </a:p>
          <a:p>
            <a:pPr indent="-228600" lvl="0" marL="522605" marR="172720" rtl="0" algn="l">
              <a:lnSpc>
                <a:spcPct val="119565"/>
              </a:lnSpc>
              <a:spcBef>
                <a:spcPts val="310"/>
              </a:spcBef>
              <a:spcAft>
                <a:spcPts val="0"/>
              </a:spcAft>
              <a:buSzPts val="2300"/>
              <a:buFont typeface="Verdana"/>
              <a:buChar char="◦"/>
            </a:pPr>
            <a:r>
              <a:rPr lang="en-US" sz="2300">
                <a:latin typeface="Lucida Sans"/>
                <a:ea typeface="Lucida Sans"/>
                <a:cs typeface="Lucida Sans"/>
                <a:sym typeface="Lucida Sans"/>
              </a:rPr>
              <a:t>Si vous avez un bronzage, ça veut dire que votre peau est déjà endommagée!</a:t>
            </a:r>
            <a:endParaRPr sz="2300">
              <a:latin typeface="Lucida Sans"/>
              <a:ea typeface="Lucida Sans"/>
              <a:cs typeface="Lucida Sans"/>
              <a:sym typeface="Lucida Sans"/>
            </a:endParaRPr>
          </a:p>
        </p:txBody>
      </p:sp>
      <p:sp>
        <p:nvSpPr>
          <p:cNvPr id="215" name="Google Shape;215;p29"/>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216" name="Google Shape;216;p29"/>
          <p:cNvSpPr txBox="1"/>
          <p:nvPr/>
        </p:nvSpPr>
        <p:spPr>
          <a:xfrm>
            <a:off x="8524054" y="6463728"/>
            <a:ext cx="154305" cy="177800"/>
          </a:xfrm>
          <a:prstGeom prst="rect">
            <a:avLst/>
          </a:prstGeom>
          <a:noFill/>
          <a:ln>
            <a:noFill/>
          </a:ln>
        </p:spPr>
        <p:txBody>
          <a:bodyPr anchorCtr="0" anchor="t" bIns="0" lIns="0" spcFirstLastPara="1" rIns="0" wrap="square" tIns="0">
            <a:spAutoFit/>
          </a:bodyPr>
          <a:lstStyle/>
          <a:p>
            <a:pPr indent="0" lvl="0" marL="38100" marR="0" rtl="0" algn="l">
              <a:lnSpc>
                <a:spcPct val="103333"/>
              </a:lnSpc>
              <a:spcBef>
                <a:spcPts val="0"/>
              </a:spcBef>
              <a:spcAft>
                <a:spcPts val="0"/>
              </a:spcAft>
              <a:buNone/>
            </a:pPr>
            <a:fld id="{00000000-1234-1234-1234-123412341234}" type="slidenum">
              <a:rPr lang="en-US" sz="1200">
                <a:solidFill>
                  <a:srgbClr val="8A8A8A"/>
                </a:solidFill>
                <a:latin typeface="Calibri"/>
                <a:ea typeface="Calibri"/>
                <a:cs typeface="Calibri"/>
                <a:sym typeface="Calibri"/>
              </a:rPr>
              <a:t>‹#›</a:t>
            </a:fld>
            <a:endParaRPr sz="1200">
              <a:latin typeface="Calibri"/>
              <a:ea typeface="Calibri"/>
              <a:cs typeface="Calibri"/>
              <a:sym typeface="Calibri"/>
            </a:endParaRPr>
          </a:p>
        </p:txBody>
      </p:sp>
      <p:sp>
        <p:nvSpPr>
          <p:cNvPr id="217" name="Google Shape;217;p29"/>
          <p:cNvSpPr txBox="1"/>
          <p:nvPr>
            <p:ph type="title"/>
          </p:nvPr>
        </p:nvSpPr>
        <p:spPr>
          <a:xfrm>
            <a:off x="2851213" y="249406"/>
            <a:ext cx="3670935"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La mélanine…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1951319" y="480831"/>
            <a:ext cx="6759000" cy="1243800"/>
          </a:xfrm>
          <a:prstGeom prst="rect">
            <a:avLst/>
          </a:prstGeom>
          <a:noFill/>
          <a:ln>
            <a:noFill/>
          </a:ln>
        </p:spPr>
        <p:txBody>
          <a:bodyPr anchorCtr="0" anchor="t" bIns="0" lIns="0" spcFirstLastPara="1" rIns="0" wrap="square" tIns="30475">
            <a:spAutoFit/>
          </a:bodyPr>
          <a:lstStyle/>
          <a:p>
            <a:pPr indent="194945" lvl="0" marL="12700" marR="5080" rtl="0" algn="l">
              <a:lnSpc>
                <a:spcPct val="118888"/>
              </a:lnSpc>
              <a:spcBef>
                <a:spcPts val="0"/>
              </a:spcBef>
              <a:spcAft>
                <a:spcPts val="0"/>
              </a:spcAft>
              <a:buNone/>
            </a:pPr>
            <a:r>
              <a:rPr lang="en-US" sz="3600"/>
              <a:t>Pourquoi c’est important de  se protéger du soleil?</a:t>
            </a:r>
            <a:endParaRPr sz="3600"/>
          </a:p>
        </p:txBody>
      </p:sp>
      <p:sp>
        <p:nvSpPr>
          <p:cNvPr id="223" name="Google Shape;223;p30"/>
          <p:cNvSpPr txBox="1"/>
          <p:nvPr/>
        </p:nvSpPr>
        <p:spPr>
          <a:xfrm>
            <a:off x="579950" y="2085300"/>
            <a:ext cx="8130300" cy="1675200"/>
          </a:xfrm>
          <a:prstGeom prst="rect">
            <a:avLst/>
          </a:prstGeom>
          <a:noFill/>
          <a:ln>
            <a:noFill/>
          </a:ln>
        </p:spPr>
        <p:txBody>
          <a:bodyPr anchorCtr="0" anchor="t" bIns="0" lIns="0" spcFirstLastPara="1" rIns="0" wrap="square" tIns="12700">
            <a:spAutoFit/>
          </a:bodyPr>
          <a:lstStyle/>
          <a:p>
            <a:pPr indent="63500" lvl="0" marL="12700" marR="5080" rtl="0" algn="l">
              <a:lnSpc>
                <a:spcPct val="100000"/>
              </a:lnSpc>
              <a:spcBef>
                <a:spcPts val="0"/>
              </a:spcBef>
              <a:spcAft>
                <a:spcPts val="0"/>
              </a:spcAft>
              <a:buNone/>
            </a:pPr>
            <a:r>
              <a:rPr lang="en-US" sz="1800">
                <a:latin typeface="SimSun-ExtB"/>
                <a:ea typeface="SimSun-ExtB"/>
                <a:cs typeface="SimSun-ExtB"/>
                <a:sym typeface="SimSun-ExtB"/>
              </a:rPr>
              <a:t>◻ </a:t>
            </a:r>
            <a:r>
              <a:rPr lang="en-US" sz="2700">
                <a:latin typeface="Lucida Sans"/>
                <a:ea typeface="Lucida Sans"/>
                <a:cs typeface="Lucida Sans"/>
                <a:sym typeface="Lucida Sans"/>
              </a:rPr>
              <a:t>Parce que les rayons ultraviolets du soleil  peuvent causer </a:t>
            </a:r>
            <a:r>
              <a:rPr lang="en-US" sz="2700">
                <a:solidFill>
                  <a:srgbClr val="FF0000"/>
                </a:solidFill>
                <a:latin typeface="Lucida Sans"/>
                <a:ea typeface="Lucida Sans"/>
                <a:cs typeface="Lucida Sans"/>
                <a:sym typeface="Lucida Sans"/>
              </a:rPr>
              <a:t>des dommages </a:t>
            </a:r>
            <a:r>
              <a:rPr lang="en-US" sz="2700">
                <a:latin typeface="Lucida Sans"/>
                <a:ea typeface="Lucida Sans"/>
                <a:cs typeface="Lucida Sans"/>
                <a:sym typeface="Lucida Sans"/>
              </a:rPr>
              <a:t>et </a:t>
            </a:r>
            <a:r>
              <a:rPr lang="en-US" sz="2700">
                <a:solidFill>
                  <a:srgbClr val="FF0000"/>
                </a:solidFill>
                <a:latin typeface="Lucida Sans"/>
                <a:ea typeface="Lucida Sans"/>
                <a:cs typeface="Lucida Sans"/>
                <a:sym typeface="Lucida Sans"/>
              </a:rPr>
              <a:t>le cancer de la peau!</a:t>
            </a:r>
            <a:endParaRPr sz="2700">
              <a:latin typeface="Lucida Sans"/>
              <a:ea typeface="Lucida Sans"/>
              <a:cs typeface="Lucida Sans"/>
              <a:sym typeface="Lucida Sans"/>
            </a:endParaRPr>
          </a:p>
          <a:p>
            <a:pPr indent="0" lvl="0" marL="3197860" marR="0" rtl="0" algn="l">
              <a:lnSpc>
                <a:spcPct val="119592"/>
              </a:lnSpc>
              <a:spcBef>
                <a:spcPts val="0"/>
              </a:spcBef>
              <a:spcAft>
                <a:spcPts val="0"/>
              </a:spcAft>
              <a:buNone/>
            </a:pPr>
            <a:r>
              <a:rPr lang="en-US" sz="2700">
                <a:solidFill>
                  <a:srgbClr val="FF0000"/>
                </a:solidFill>
                <a:latin typeface="Lucida Sans"/>
                <a:ea typeface="Lucida Sans"/>
                <a:cs typeface="Lucida Sans"/>
                <a:sym typeface="Lucida Sans"/>
              </a:rPr>
              <a:t>la peau!</a:t>
            </a:r>
            <a:endParaRPr sz="2700">
              <a:latin typeface="Lucida Sans"/>
              <a:ea typeface="Lucida Sans"/>
              <a:cs typeface="Lucida Sans"/>
              <a:sym typeface="Lucida Sans"/>
            </a:endParaRPr>
          </a:p>
        </p:txBody>
      </p:sp>
      <p:sp>
        <p:nvSpPr>
          <p:cNvPr id="224" name="Google Shape;224;p30"/>
          <p:cNvSpPr txBox="1"/>
          <p:nvPr/>
        </p:nvSpPr>
        <p:spPr>
          <a:xfrm>
            <a:off x="8549454" y="6334188"/>
            <a:ext cx="10287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A8A8A"/>
                </a:solidFill>
                <a:latin typeface="Calibri"/>
                <a:ea typeface="Calibri"/>
                <a:cs typeface="Calibri"/>
                <a:sym typeface="Calibri"/>
              </a:rPr>
              <a:t>1</a:t>
            </a:r>
            <a:endParaRPr sz="1200">
              <a:latin typeface="Calibri"/>
              <a:ea typeface="Calibri"/>
              <a:cs typeface="Calibri"/>
              <a:sym typeface="Calibri"/>
            </a:endParaRPr>
          </a:p>
          <a:p>
            <a:pPr indent="0" lvl="0" marL="12700" marR="0" rtl="0" algn="l">
              <a:lnSpc>
                <a:spcPct val="100000"/>
              </a:lnSpc>
              <a:spcBef>
                <a:spcPts val="0"/>
              </a:spcBef>
              <a:spcAft>
                <a:spcPts val="0"/>
              </a:spcAft>
              <a:buNone/>
            </a:pPr>
            <a:r>
              <a:rPr lang="en-US" sz="1200">
                <a:solidFill>
                  <a:srgbClr val="8A8A8A"/>
                </a:solidFill>
                <a:latin typeface="Calibri"/>
                <a:ea typeface="Calibri"/>
                <a:cs typeface="Calibri"/>
                <a:sym typeface="Calibri"/>
              </a:rPr>
              <a:t>0</a:t>
            </a:r>
            <a:endParaRPr sz="1200">
              <a:latin typeface="Calibri"/>
              <a:ea typeface="Calibri"/>
              <a:cs typeface="Calibri"/>
              <a:sym typeface="Calibri"/>
            </a:endParaRPr>
          </a:p>
        </p:txBody>
      </p:sp>
      <p:sp>
        <p:nvSpPr>
          <p:cNvPr id="225" name="Google Shape;225;p30"/>
          <p:cNvSpPr txBox="1"/>
          <p:nvPr/>
        </p:nvSpPr>
        <p:spPr>
          <a:xfrm>
            <a:off x="4172526" y="6425628"/>
            <a:ext cx="79819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8A8A8A"/>
                </a:solidFill>
                <a:latin typeface="Calibri"/>
                <a:ea typeface="Calibri"/>
                <a:cs typeface="Calibri"/>
                <a:sym typeface="Calibri"/>
              </a:rPr>
              <a:t>© CSCF2013</a:t>
            </a:r>
            <a:endParaRPr sz="1200">
              <a:latin typeface="Calibri"/>
              <a:ea typeface="Calibri"/>
              <a:cs typeface="Calibri"/>
              <a:sym typeface="Calibri"/>
            </a:endParaRPr>
          </a:p>
        </p:txBody>
      </p:sp>
      <p:pic>
        <p:nvPicPr>
          <p:cNvPr id="226" name="Google Shape;226;p30"/>
          <p:cNvPicPr preferRelativeResize="0"/>
          <p:nvPr/>
        </p:nvPicPr>
        <p:blipFill rotWithShape="1">
          <a:blip r:embed="rId3">
            <a:alphaModFix/>
          </a:blip>
          <a:srcRect b="0" l="0" r="0" t="0"/>
          <a:stretch/>
        </p:blipFill>
        <p:spPr>
          <a:xfrm>
            <a:off x="2350897" y="3340366"/>
            <a:ext cx="4839027" cy="27247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1"/>
          <p:cNvSpPr txBox="1"/>
          <p:nvPr>
            <p:ph type="title"/>
          </p:nvPr>
        </p:nvSpPr>
        <p:spPr>
          <a:xfrm>
            <a:off x="2257874" y="250930"/>
            <a:ext cx="6717030" cy="54356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400"/>
              <a:t>Qui d’autre court des risques?</a:t>
            </a:r>
            <a:endParaRPr sz="3400"/>
          </a:p>
        </p:txBody>
      </p:sp>
      <p:sp>
        <p:nvSpPr>
          <p:cNvPr id="232" name="Google Shape;232;p31"/>
          <p:cNvSpPr txBox="1"/>
          <p:nvPr/>
        </p:nvSpPr>
        <p:spPr>
          <a:xfrm>
            <a:off x="261598" y="1092179"/>
            <a:ext cx="8669700" cy="939600"/>
          </a:xfrm>
          <a:prstGeom prst="rect">
            <a:avLst/>
          </a:prstGeom>
          <a:noFill/>
          <a:ln>
            <a:noFill/>
          </a:ln>
        </p:spPr>
        <p:txBody>
          <a:bodyPr anchorCtr="0" anchor="t" bIns="0" lIns="0" spcFirstLastPara="1" rIns="0" wrap="square" tIns="26650">
            <a:spAutoFit/>
          </a:bodyPr>
          <a:lstStyle/>
          <a:p>
            <a:pPr indent="-342900" lvl="0" marL="355600" marR="5080" rtl="0" algn="l">
              <a:lnSpc>
                <a:spcPct val="119592"/>
              </a:lnSpc>
              <a:spcBef>
                <a:spcPts val="0"/>
              </a:spcBef>
              <a:spcAft>
                <a:spcPts val="0"/>
              </a:spcAft>
              <a:buNone/>
            </a:pPr>
            <a:r>
              <a:rPr lang="en-US" sz="1800">
                <a:latin typeface="SimSun-ExtB"/>
                <a:ea typeface="SimSun-ExtB"/>
                <a:cs typeface="SimSun-ExtB"/>
                <a:sym typeface="SimSun-ExtB"/>
              </a:rPr>
              <a:t>◻ </a:t>
            </a:r>
            <a:r>
              <a:rPr lang="en-US" sz="2700">
                <a:latin typeface="Lucida Sans"/>
                <a:ea typeface="Lucida Sans"/>
                <a:cs typeface="Lucida Sans"/>
                <a:sym typeface="Lucida Sans"/>
              </a:rPr>
              <a:t>Les personnes qui passent beaucoup de temps au soleil doivent aussi faire attention!</a:t>
            </a:r>
            <a:endParaRPr sz="2700">
              <a:latin typeface="Lucida Sans"/>
              <a:ea typeface="Lucida Sans"/>
              <a:cs typeface="Lucida Sans"/>
              <a:sym typeface="Lucida Sans"/>
            </a:endParaRPr>
          </a:p>
        </p:txBody>
      </p:sp>
      <p:pic>
        <p:nvPicPr>
          <p:cNvPr id="233" name="Google Shape;233;p31"/>
          <p:cNvPicPr preferRelativeResize="0"/>
          <p:nvPr/>
        </p:nvPicPr>
        <p:blipFill rotWithShape="1">
          <a:blip r:embed="rId3">
            <a:alphaModFix/>
          </a:blip>
          <a:srcRect b="0" l="0" r="0" t="0"/>
          <a:stretch/>
        </p:blipFill>
        <p:spPr>
          <a:xfrm>
            <a:off x="783793" y="3942273"/>
            <a:ext cx="2572466" cy="1930397"/>
          </a:xfrm>
          <a:prstGeom prst="rect">
            <a:avLst/>
          </a:prstGeom>
          <a:noFill/>
          <a:ln>
            <a:noFill/>
          </a:ln>
        </p:spPr>
      </p:pic>
      <p:pic>
        <p:nvPicPr>
          <p:cNvPr id="234" name="Google Shape;234;p31"/>
          <p:cNvPicPr preferRelativeResize="0"/>
          <p:nvPr/>
        </p:nvPicPr>
        <p:blipFill rotWithShape="1">
          <a:blip r:embed="rId4">
            <a:alphaModFix/>
          </a:blip>
          <a:srcRect b="0" l="0" r="0" t="0"/>
          <a:stretch/>
        </p:blipFill>
        <p:spPr>
          <a:xfrm>
            <a:off x="4553229" y="3779049"/>
            <a:ext cx="3174997" cy="2116662"/>
          </a:xfrm>
          <a:prstGeom prst="rect">
            <a:avLst/>
          </a:prstGeom>
          <a:noFill/>
          <a:ln>
            <a:noFill/>
          </a:ln>
        </p:spPr>
      </p:pic>
      <p:pic>
        <p:nvPicPr>
          <p:cNvPr id="235" name="Google Shape;235;p31"/>
          <p:cNvPicPr preferRelativeResize="0"/>
          <p:nvPr/>
        </p:nvPicPr>
        <p:blipFill rotWithShape="1">
          <a:blip r:embed="rId5">
            <a:alphaModFix/>
          </a:blip>
          <a:srcRect b="0" l="0" r="0" t="0"/>
          <a:stretch/>
        </p:blipFill>
        <p:spPr>
          <a:xfrm>
            <a:off x="5926124" y="1934946"/>
            <a:ext cx="2593344" cy="1727454"/>
          </a:xfrm>
          <a:prstGeom prst="rect">
            <a:avLst/>
          </a:prstGeom>
          <a:noFill/>
          <a:ln>
            <a:noFill/>
          </a:ln>
        </p:spPr>
      </p:pic>
      <p:pic>
        <p:nvPicPr>
          <p:cNvPr id="236" name="Google Shape;236;p31"/>
          <p:cNvPicPr preferRelativeResize="0"/>
          <p:nvPr/>
        </p:nvPicPr>
        <p:blipFill rotWithShape="1">
          <a:blip r:embed="rId6">
            <a:alphaModFix/>
          </a:blip>
          <a:srcRect b="0" l="0" r="0" t="0"/>
          <a:stretch/>
        </p:blipFill>
        <p:spPr>
          <a:xfrm>
            <a:off x="2443319" y="2129650"/>
            <a:ext cx="2758371" cy="1580725"/>
          </a:xfrm>
          <a:prstGeom prst="rect">
            <a:avLst/>
          </a:prstGeom>
          <a:noFill/>
          <a:ln>
            <a:noFill/>
          </a:ln>
        </p:spPr>
      </p:pic>
      <p:sp>
        <p:nvSpPr>
          <p:cNvPr id="237" name="Google Shape;237;p31"/>
          <p:cNvSpPr txBox="1"/>
          <p:nvPr>
            <p:ph idx="11" type="ftr"/>
          </p:nvPr>
        </p:nvSpPr>
        <p:spPr>
          <a:xfrm>
            <a:off x="4172463" y="6463728"/>
            <a:ext cx="79819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 CSCF2013</a:t>
            </a:r>
            <a:endParaRPr/>
          </a:p>
        </p:txBody>
      </p:sp>
      <p:sp>
        <p:nvSpPr>
          <p:cNvPr id="238" name="Google Shape;238;p31"/>
          <p:cNvSpPr txBox="1"/>
          <p:nvPr>
            <p:ph idx="12" type="sldNum"/>
          </p:nvPr>
        </p:nvSpPr>
        <p:spPr>
          <a:xfrm>
            <a:off x="8447181" y="6463728"/>
            <a:ext cx="231775"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